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8" r:id="rId43"/>
    <p:sldId id="299" r:id="rId44"/>
    <p:sldId id="300" r:id="rId45"/>
  </p:sldIdLst>
  <p:sldSz cx="18288000" cy="10287000"/>
  <p:notesSz cx="6858000" cy="9144000"/>
  <p:embeddedFontLst>
    <p:embeddedFont>
      <p:font typeface="Alatsi" panose="020B0604020202020204" charset="0"/>
      <p:regular r:id="rId46"/>
    </p:embeddedFont>
    <p:embeddedFont>
      <p:font typeface="Open Sans Bold" panose="020B060402020202020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3EB"/>
    <a:srgbClr val="EDE9DC"/>
    <a:srgbClr val="F2F0DE"/>
    <a:srgbClr val="F0ED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29"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296C766-1F39-EC55-DD67-708EA648E0D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700"/>
                    </a14:imgEffect>
                    <a14:imgEffect>
                      <a14:saturation sat="137000"/>
                    </a14:imgEffect>
                    <a14:imgEffect>
                      <a14:brightnessContrast bright="-2000" contrast="21000"/>
                    </a14:imgEffect>
                  </a14:imgLayer>
                </a14:imgProps>
              </a:ext>
              <a:ext uri="{28A0092B-C50C-407E-A947-70E740481C1C}">
                <a14:useLocalDpi xmlns:a14="http://schemas.microsoft.com/office/drawing/2010/main" val="0"/>
              </a:ext>
            </a:extLst>
          </a:blip>
          <a:stretch>
            <a:fillRect/>
          </a:stretch>
        </p:blipFill>
        <p:spPr>
          <a:xfrm>
            <a:off x="5365356" y="1216238"/>
            <a:ext cx="6575383" cy="4931537"/>
          </a:xfrm>
          <a:prstGeom prst="rect">
            <a:avLst/>
          </a:prstGeom>
          <a:ln>
            <a:noFill/>
          </a:ln>
          <a:effectLst>
            <a:softEdge rad="112500"/>
          </a:effectLst>
        </p:spPr>
      </p:pic>
      <p:sp>
        <p:nvSpPr>
          <p:cNvPr id="2" name="TextBox 2"/>
          <p:cNvSpPr txBox="1"/>
          <p:nvPr/>
        </p:nvSpPr>
        <p:spPr>
          <a:xfrm>
            <a:off x="1545666" y="5258667"/>
            <a:ext cx="15196667" cy="2544927"/>
          </a:xfrm>
          <a:prstGeom prst="rect">
            <a:avLst/>
          </a:prstGeom>
        </p:spPr>
        <p:txBody>
          <a:bodyPr wrap="square" lIns="0" tIns="0" rIns="0" bIns="0" rtlCol="0" anchor="t">
            <a:spAutoFit/>
          </a:bodyPr>
          <a:lstStyle/>
          <a:p>
            <a:pPr algn="ctr">
              <a:lnSpc>
                <a:spcPts val="9936"/>
              </a:lnSpc>
            </a:pPr>
            <a:r>
              <a:rPr lang="en-US" sz="9600" dirty="0">
                <a:solidFill>
                  <a:srgbClr val="000000"/>
                </a:solidFill>
                <a:latin typeface="Alatsi"/>
              </a:rPr>
              <a:t>Airline Passenger Satisfaction</a:t>
            </a:r>
          </a:p>
        </p:txBody>
      </p:sp>
      <p:sp>
        <p:nvSpPr>
          <p:cNvPr id="3" name="Freeform 3"/>
          <p:cNvSpPr/>
          <p:nvPr/>
        </p:nvSpPr>
        <p:spPr>
          <a:xfrm>
            <a:off x="13040534" y="-20708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430000" y="874881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698280" y="299297"/>
            <a:ext cx="2735014" cy="1968295"/>
          </a:xfrm>
          <a:custGeom>
            <a:avLst/>
            <a:gdLst/>
            <a:ahLst/>
            <a:cxnLst/>
            <a:rect l="l" t="t" r="r" b="b"/>
            <a:pathLst>
              <a:path w="2735014" h="1968295">
                <a:moveTo>
                  <a:pt x="0" y="0"/>
                </a:moveTo>
                <a:lnTo>
                  <a:pt x="2735015" y="0"/>
                </a:lnTo>
                <a:lnTo>
                  <a:pt x="2735015" y="1968295"/>
                </a:lnTo>
                <a:lnTo>
                  <a:pt x="0" y="1968295"/>
                </a:lnTo>
                <a:lnTo>
                  <a:pt x="0" y="0"/>
                </a:lnTo>
                <a:close/>
              </a:path>
            </a:pathLst>
          </a:custGeom>
          <a:blipFill>
            <a:blip r:embed="rId6"/>
            <a:stretch>
              <a:fillRect/>
            </a:stretch>
          </a:blipFill>
        </p:spPr>
      </p:sp>
      <p:sp>
        <p:nvSpPr>
          <p:cNvPr id="6" name="TextBox 6"/>
          <p:cNvSpPr txBox="1"/>
          <p:nvPr/>
        </p:nvSpPr>
        <p:spPr>
          <a:xfrm>
            <a:off x="2799539" y="8365455"/>
            <a:ext cx="12625348" cy="931024"/>
          </a:xfrm>
          <a:prstGeom prst="rect">
            <a:avLst/>
          </a:prstGeom>
        </p:spPr>
        <p:txBody>
          <a:bodyPr lIns="0" tIns="0" rIns="0" bIns="0" rtlCol="0" anchor="t">
            <a:spAutoFit/>
          </a:bodyPr>
          <a:lstStyle/>
          <a:p>
            <a:pPr algn="ctr">
              <a:lnSpc>
                <a:spcPts val="8029"/>
              </a:lnSpc>
            </a:pPr>
            <a:r>
              <a:rPr lang="en-US" sz="4800" dirty="0">
                <a:solidFill>
                  <a:srgbClr val="000000"/>
                </a:solidFill>
                <a:latin typeface="Alatsi Bold"/>
              </a:rPr>
              <a:t>Presented By : Team 13</a:t>
            </a:r>
          </a:p>
        </p:txBody>
      </p:sp>
      <p:sp>
        <p:nvSpPr>
          <p:cNvPr id="7" name="TextBox 7"/>
          <p:cNvSpPr txBox="1"/>
          <p:nvPr/>
        </p:nvSpPr>
        <p:spPr>
          <a:xfrm>
            <a:off x="5867400" y="9385202"/>
            <a:ext cx="6882108" cy="530194"/>
          </a:xfrm>
          <a:prstGeom prst="rect">
            <a:avLst/>
          </a:prstGeom>
        </p:spPr>
        <p:txBody>
          <a:bodyPr lIns="0" tIns="0" rIns="0" bIns="0" rtlCol="0" anchor="t">
            <a:spAutoFit/>
          </a:bodyPr>
          <a:lstStyle/>
          <a:p>
            <a:pPr algn="ctr">
              <a:lnSpc>
                <a:spcPts val="4376"/>
              </a:lnSpc>
            </a:pPr>
            <a:r>
              <a:rPr lang="en-US" sz="3126" dirty="0">
                <a:solidFill>
                  <a:srgbClr val="000000"/>
                </a:solidFill>
                <a:latin typeface="Alatsi Bold"/>
              </a:rPr>
              <a:t>Supervised by: Eng. Omar Samir</a:t>
            </a:r>
          </a:p>
        </p:txBody>
      </p:sp>
      <p:sp>
        <p:nvSpPr>
          <p:cNvPr id="8" name="TextBox 8"/>
          <p:cNvSpPr txBox="1"/>
          <p:nvPr/>
        </p:nvSpPr>
        <p:spPr>
          <a:xfrm>
            <a:off x="2340374" y="-87176"/>
            <a:ext cx="12625348" cy="917559"/>
          </a:xfrm>
          <a:prstGeom prst="rect">
            <a:avLst/>
          </a:prstGeom>
        </p:spPr>
        <p:txBody>
          <a:bodyPr lIns="0" tIns="0" rIns="0" bIns="0" rtlCol="0" anchor="t">
            <a:spAutoFit/>
          </a:bodyPr>
          <a:lstStyle/>
          <a:p>
            <a:pPr algn="ctr">
              <a:lnSpc>
                <a:spcPts val="8029"/>
              </a:lnSpc>
            </a:pPr>
            <a:r>
              <a:rPr lang="en-US" sz="3600" dirty="0">
                <a:solidFill>
                  <a:srgbClr val="000000"/>
                </a:solidFill>
                <a:latin typeface="Alatsi Bold"/>
              </a:rPr>
              <a:t>Big Data Project|2024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181915" y="4751836"/>
            <a:ext cx="7108119" cy="1549176"/>
            <a:chOff x="0" y="0"/>
            <a:chExt cx="2498828" cy="544606"/>
          </a:xfrm>
        </p:grpSpPr>
        <p:sp>
          <p:nvSpPr>
            <p:cNvPr id="3" name="Freeform 3"/>
            <p:cNvSpPr/>
            <p:nvPr/>
          </p:nvSpPr>
          <p:spPr>
            <a:xfrm>
              <a:off x="0" y="0"/>
              <a:ext cx="2498828" cy="544606"/>
            </a:xfrm>
            <a:custGeom>
              <a:avLst/>
              <a:gdLst/>
              <a:ahLst/>
              <a:cxnLst/>
              <a:rect l="l" t="t" r="r" b="b"/>
              <a:pathLst>
                <a:path w="2498828" h="544606">
                  <a:moveTo>
                    <a:pt x="55547" y="0"/>
                  </a:moveTo>
                  <a:lnTo>
                    <a:pt x="2443280" y="0"/>
                  </a:lnTo>
                  <a:cubicBezTo>
                    <a:pt x="2473958" y="0"/>
                    <a:pt x="2498828" y="24869"/>
                    <a:pt x="2498828" y="55547"/>
                  </a:cubicBezTo>
                  <a:lnTo>
                    <a:pt x="2498828" y="489059"/>
                  </a:lnTo>
                  <a:cubicBezTo>
                    <a:pt x="2498828" y="519736"/>
                    <a:pt x="2473958" y="544606"/>
                    <a:pt x="2443280" y="544606"/>
                  </a:cubicBezTo>
                  <a:lnTo>
                    <a:pt x="55547" y="544606"/>
                  </a:lnTo>
                  <a:cubicBezTo>
                    <a:pt x="24869" y="544606"/>
                    <a:pt x="0" y="519736"/>
                    <a:pt x="0" y="489059"/>
                  </a:cubicBezTo>
                  <a:lnTo>
                    <a:pt x="0" y="55547"/>
                  </a:lnTo>
                  <a:cubicBezTo>
                    <a:pt x="0" y="24869"/>
                    <a:pt x="24869" y="0"/>
                    <a:pt x="55547" y="0"/>
                  </a:cubicBezTo>
                  <a:close/>
                </a:path>
              </a:pathLst>
            </a:custGeom>
            <a:solidFill>
              <a:srgbClr val="E9C7C6"/>
            </a:solidFill>
            <a:ln w="38100" cap="rnd">
              <a:solidFill>
                <a:srgbClr val="000000"/>
              </a:solidFill>
              <a:prstDash val="solid"/>
              <a:round/>
            </a:ln>
          </p:spPr>
        </p:sp>
        <p:sp>
          <p:nvSpPr>
            <p:cNvPr id="4" name="TextBox 4"/>
            <p:cNvSpPr txBox="1"/>
            <p:nvPr/>
          </p:nvSpPr>
          <p:spPr>
            <a:xfrm>
              <a:off x="0" y="-38100"/>
              <a:ext cx="2498828" cy="58270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596148" y="4751836"/>
            <a:ext cx="7091454" cy="1549176"/>
            <a:chOff x="0" y="0"/>
            <a:chExt cx="2492969" cy="544606"/>
          </a:xfrm>
        </p:grpSpPr>
        <p:sp>
          <p:nvSpPr>
            <p:cNvPr id="6" name="Freeform 6"/>
            <p:cNvSpPr/>
            <p:nvPr/>
          </p:nvSpPr>
          <p:spPr>
            <a:xfrm>
              <a:off x="0" y="0"/>
              <a:ext cx="2492969" cy="544606"/>
            </a:xfrm>
            <a:custGeom>
              <a:avLst/>
              <a:gdLst/>
              <a:ahLst/>
              <a:cxnLst/>
              <a:rect l="l" t="t" r="r" b="b"/>
              <a:pathLst>
                <a:path w="2492969" h="544606">
                  <a:moveTo>
                    <a:pt x="55678" y="0"/>
                  </a:moveTo>
                  <a:lnTo>
                    <a:pt x="2437291" y="0"/>
                  </a:lnTo>
                  <a:cubicBezTo>
                    <a:pt x="2452058" y="0"/>
                    <a:pt x="2466220" y="5866"/>
                    <a:pt x="2476661" y="16308"/>
                  </a:cubicBezTo>
                  <a:cubicBezTo>
                    <a:pt x="2487103" y="26749"/>
                    <a:pt x="2492969" y="40911"/>
                    <a:pt x="2492969" y="55678"/>
                  </a:cubicBezTo>
                  <a:lnTo>
                    <a:pt x="2492969" y="488928"/>
                  </a:lnTo>
                  <a:cubicBezTo>
                    <a:pt x="2492969" y="503695"/>
                    <a:pt x="2487103" y="517857"/>
                    <a:pt x="2476661" y="528298"/>
                  </a:cubicBezTo>
                  <a:cubicBezTo>
                    <a:pt x="2466220" y="538740"/>
                    <a:pt x="2452058" y="544606"/>
                    <a:pt x="2437291" y="544606"/>
                  </a:cubicBezTo>
                  <a:lnTo>
                    <a:pt x="55678" y="544606"/>
                  </a:lnTo>
                  <a:cubicBezTo>
                    <a:pt x="40911" y="544606"/>
                    <a:pt x="26749" y="538740"/>
                    <a:pt x="16308" y="528298"/>
                  </a:cubicBezTo>
                  <a:cubicBezTo>
                    <a:pt x="5866" y="517857"/>
                    <a:pt x="0" y="503695"/>
                    <a:pt x="0" y="488928"/>
                  </a:cubicBezTo>
                  <a:lnTo>
                    <a:pt x="0" y="55678"/>
                  </a:lnTo>
                  <a:cubicBezTo>
                    <a:pt x="0" y="40911"/>
                    <a:pt x="5866" y="26749"/>
                    <a:pt x="16308" y="16308"/>
                  </a:cubicBezTo>
                  <a:cubicBezTo>
                    <a:pt x="26749" y="5866"/>
                    <a:pt x="40911" y="0"/>
                    <a:pt x="55678" y="0"/>
                  </a:cubicBezTo>
                  <a:close/>
                </a:path>
              </a:pathLst>
            </a:custGeom>
            <a:solidFill>
              <a:srgbClr val="E9C7C6"/>
            </a:solidFill>
            <a:ln w="38100" cap="rnd">
              <a:solidFill>
                <a:srgbClr val="000000"/>
              </a:solidFill>
              <a:prstDash val="solid"/>
              <a:round/>
            </a:ln>
          </p:spPr>
        </p:sp>
        <p:sp>
          <p:nvSpPr>
            <p:cNvPr id="7" name="TextBox 7"/>
            <p:cNvSpPr txBox="1"/>
            <p:nvPr/>
          </p:nvSpPr>
          <p:spPr>
            <a:xfrm>
              <a:off x="0" y="-38100"/>
              <a:ext cx="2492969" cy="5827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9</a:t>
              </a:r>
            </a:p>
          </p:txBody>
        </p:sp>
      </p:grpSp>
      <p:sp>
        <p:nvSpPr>
          <p:cNvPr id="13" name="Freeform 13"/>
          <p:cNvSpPr/>
          <p:nvPr/>
        </p:nvSpPr>
        <p:spPr>
          <a:xfrm>
            <a:off x="2267270" y="6605812"/>
            <a:ext cx="13753460" cy="3386530"/>
          </a:xfrm>
          <a:custGeom>
            <a:avLst/>
            <a:gdLst/>
            <a:ahLst/>
            <a:cxnLst/>
            <a:rect l="l" t="t" r="r" b="b"/>
            <a:pathLst>
              <a:path w="13753460" h="3386530">
                <a:moveTo>
                  <a:pt x="0" y="0"/>
                </a:moveTo>
                <a:lnTo>
                  <a:pt x="13753460" y="0"/>
                </a:lnTo>
                <a:lnTo>
                  <a:pt x="13753460" y="3386531"/>
                </a:lnTo>
                <a:lnTo>
                  <a:pt x="0" y="3386531"/>
                </a:lnTo>
                <a:lnTo>
                  <a:pt x="0" y="0"/>
                </a:lnTo>
                <a:close/>
              </a:path>
            </a:pathLst>
          </a:custGeom>
          <a:blipFill>
            <a:blip r:embed="rId2"/>
            <a:stretch>
              <a:fillRect/>
            </a:stretch>
          </a:blipFill>
        </p:spPr>
      </p:sp>
      <p:sp>
        <p:nvSpPr>
          <p:cNvPr id="14" name="TextBox 14"/>
          <p:cNvSpPr txBox="1"/>
          <p:nvPr/>
        </p:nvSpPr>
        <p:spPr>
          <a:xfrm>
            <a:off x="2105696" y="81272"/>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sp>
        <p:nvSpPr>
          <p:cNvPr id="15" name="TextBox 15"/>
          <p:cNvSpPr txBox="1"/>
          <p:nvPr/>
        </p:nvSpPr>
        <p:spPr>
          <a:xfrm>
            <a:off x="1028700" y="4340689"/>
            <a:ext cx="7261334" cy="502643"/>
          </a:xfrm>
          <a:prstGeom prst="rect">
            <a:avLst/>
          </a:prstGeom>
        </p:spPr>
        <p:txBody>
          <a:bodyPr lIns="0" tIns="0" rIns="0" bIns="0" rtlCol="0" anchor="t">
            <a:spAutoFit/>
          </a:bodyPr>
          <a:lstStyle/>
          <a:p>
            <a:pPr algn="l">
              <a:lnSpc>
                <a:spcPts val="4111"/>
              </a:lnSpc>
            </a:pPr>
            <a:r>
              <a:rPr lang="en-US" sz="2936">
                <a:solidFill>
                  <a:srgbClr val="000000"/>
                </a:solidFill>
                <a:latin typeface="Alatsi Bold"/>
              </a:rPr>
              <a:t>Flight Distance</a:t>
            </a:r>
          </a:p>
        </p:txBody>
      </p:sp>
      <p:sp>
        <p:nvSpPr>
          <p:cNvPr id="16" name="TextBox 16"/>
          <p:cNvSpPr txBox="1"/>
          <p:nvPr/>
        </p:nvSpPr>
        <p:spPr>
          <a:xfrm>
            <a:off x="1444571" y="5105400"/>
            <a:ext cx="6582807" cy="774988"/>
          </a:xfrm>
          <a:prstGeom prst="rect">
            <a:avLst/>
          </a:prstGeom>
        </p:spPr>
        <p:txBody>
          <a:bodyPr lIns="0" tIns="0" rIns="0" bIns="0" rtlCol="0" anchor="t">
            <a:spAutoFit/>
          </a:bodyPr>
          <a:lstStyle/>
          <a:p>
            <a:pPr algn="l">
              <a:lnSpc>
                <a:spcPts val="3141"/>
              </a:lnSpc>
            </a:pPr>
            <a:r>
              <a:rPr lang="en-US" sz="2243">
                <a:solidFill>
                  <a:srgbClr val="000000"/>
                </a:solidFill>
                <a:latin typeface="Alatsi Bold"/>
              </a:rPr>
              <a:t>Since the portion of rows having the outliers in the "Flight Distance" is very small so we will remove it.</a:t>
            </a:r>
          </a:p>
        </p:txBody>
      </p:sp>
      <p:sp>
        <p:nvSpPr>
          <p:cNvPr id="17" name="TextBox 17"/>
          <p:cNvSpPr txBox="1"/>
          <p:nvPr/>
        </p:nvSpPr>
        <p:spPr>
          <a:xfrm>
            <a:off x="9426268" y="4340689"/>
            <a:ext cx="7261334" cy="502643"/>
          </a:xfrm>
          <a:prstGeom prst="rect">
            <a:avLst/>
          </a:prstGeom>
        </p:spPr>
        <p:txBody>
          <a:bodyPr lIns="0" tIns="0" rIns="0" bIns="0" rtlCol="0" anchor="t">
            <a:spAutoFit/>
          </a:bodyPr>
          <a:lstStyle/>
          <a:p>
            <a:pPr algn="l">
              <a:lnSpc>
                <a:spcPts val="4111"/>
              </a:lnSpc>
            </a:pPr>
            <a:r>
              <a:rPr lang="en-US" sz="2936">
                <a:solidFill>
                  <a:srgbClr val="000000"/>
                </a:solidFill>
                <a:latin typeface="Alatsi Bold"/>
              </a:rPr>
              <a:t>Departure &amp; Arrival Delay in Minutes</a:t>
            </a:r>
          </a:p>
        </p:txBody>
      </p:sp>
      <p:sp>
        <p:nvSpPr>
          <p:cNvPr id="18" name="TextBox 18"/>
          <p:cNvSpPr txBox="1"/>
          <p:nvPr/>
        </p:nvSpPr>
        <p:spPr>
          <a:xfrm>
            <a:off x="10113128" y="5119880"/>
            <a:ext cx="6057494" cy="774988"/>
          </a:xfrm>
          <a:prstGeom prst="rect">
            <a:avLst/>
          </a:prstGeom>
        </p:spPr>
        <p:txBody>
          <a:bodyPr lIns="0" tIns="0" rIns="0" bIns="0" rtlCol="0" anchor="t">
            <a:spAutoFit/>
          </a:bodyPr>
          <a:lstStyle/>
          <a:p>
            <a:pPr algn="l">
              <a:lnSpc>
                <a:spcPts val="3141"/>
              </a:lnSpc>
            </a:pPr>
            <a:r>
              <a:rPr lang="en-US" sz="2243">
                <a:solidFill>
                  <a:srgbClr val="000000"/>
                </a:solidFill>
                <a:latin typeface="Alatsi Bold"/>
              </a:rPr>
              <a:t>We will normalize "Departure Delay in Minutes","Arrival Delay in Minutes" </a:t>
            </a:r>
          </a:p>
        </p:txBody>
      </p:sp>
      <p:sp>
        <p:nvSpPr>
          <p:cNvPr id="19" name="TextBox 19"/>
          <p:cNvSpPr txBox="1"/>
          <p:nvPr/>
        </p:nvSpPr>
        <p:spPr>
          <a:xfrm>
            <a:off x="1791340" y="2531955"/>
            <a:ext cx="14705320" cy="72249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Problem of outliers:</a:t>
            </a:r>
          </a:p>
        </p:txBody>
      </p:sp>
      <p:sp>
        <p:nvSpPr>
          <p:cNvPr id="20" name="TextBox 20"/>
          <p:cNvSpPr txBox="1"/>
          <p:nvPr/>
        </p:nvSpPr>
        <p:spPr>
          <a:xfrm>
            <a:off x="6964124" y="2072957"/>
            <a:ext cx="8895031" cy="2324883"/>
          </a:xfrm>
          <a:prstGeom prst="rect">
            <a:avLst/>
          </a:prstGeom>
        </p:spPr>
        <p:txBody>
          <a:bodyPr lIns="0" tIns="0" rIns="0" bIns="0" rtlCol="0" anchor="t">
            <a:spAutoFit/>
          </a:bodyPr>
          <a:lstStyle/>
          <a:p>
            <a:pPr algn="l">
              <a:lnSpc>
                <a:spcPts val="3106"/>
              </a:lnSpc>
              <a:spcBef>
                <a:spcPct val="0"/>
              </a:spcBef>
            </a:pPr>
            <a:r>
              <a:rPr lang="en-US" sz="2219" u="sng">
                <a:solidFill>
                  <a:srgbClr val="000000"/>
                </a:solidFill>
                <a:latin typeface="Alatsi Bold"/>
              </a:rPr>
              <a:t>Portion of outliers in each column: </a:t>
            </a:r>
          </a:p>
          <a:p>
            <a:pPr algn="l">
              <a:lnSpc>
                <a:spcPts val="3106"/>
              </a:lnSpc>
              <a:spcBef>
                <a:spcPct val="0"/>
              </a:spcBef>
            </a:pPr>
            <a:endParaRPr lang="en-US" sz="2219" u="sng">
              <a:solidFill>
                <a:srgbClr val="000000"/>
              </a:solidFill>
              <a:latin typeface="Alatsi Bold"/>
            </a:endParaRPr>
          </a:p>
          <a:p>
            <a:pPr algn="l">
              <a:lnSpc>
                <a:spcPts val="3106"/>
              </a:lnSpc>
              <a:spcBef>
                <a:spcPct val="0"/>
              </a:spcBef>
            </a:pPr>
            <a:r>
              <a:rPr lang="en-US" sz="2219">
                <a:solidFill>
                  <a:srgbClr val="000000"/>
                </a:solidFill>
                <a:latin typeface="Alatsi Bold"/>
              </a:rPr>
              <a:t>Departure Delay in Minutes      0.139831 </a:t>
            </a:r>
          </a:p>
          <a:p>
            <a:pPr algn="l">
              <a:lnSpc>
                <a:spcPts val="3106"/>
              </a:lnSpc>
              <a:spcBef>
                <a:spcPct val="0"/>
              </a:spcBef>
            </a:pPr>
            <a:r>
              <a:rPr lang="en-US" sz="2219">
                <a:solidFill>
                  <a:srgbClr val="000000"/>
                </a:solidFill>
                <a:latin typeface="Alatsi Bold"/>
              </a:rPr>
              <a:t>Arrival Delay in Minutes              0.134699 </a:t>
            </a:r>
          </a:p>
          <a:p>
            <a:pPr algn="l">
              <a:lnSpc>
                <a:spcPts val="3106"/>
              </a:lnSpc>
              <a:spcBef>
                <a:spcPct val="0"/>
              </a:spcBef>
            </a:pPr>
            <a:r>
              <a:rPr lang="en-US" sz="2219">
                <a:solidFill>
                  <a:srgbClr val="000000"/>
                </a:solidFill>
                <a:latin typeface="Alatsi Bold"/>
              </a:rPr>
              <a:t>Flight Distance                                 0.022049 </a:t>
            </a:r>
          </a:p>
          <a:p>
            <a:pPr algn="ctr">
              <a:lnSpc>
                <a:spcPts val="3106"/>
              </a:lnSpc>
              <a:spcBef>
                <a:spcPct val="0"/>
              </a:spcBef>
            </a:pPr>
            <a:endParaRPr lang="en-US" sz="2219">
              <a:solidFill>
                <a:srgbClr val="000000"/>
              </a:solidFill>
              <a:latin typeface="Alatsi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782145" y="222250"/>
            <a:ext cx="16230600"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grpSp>
        <p:nvGrpSpPr>
          <p:cNvPr id="3" name="Group 3"/>
          <p:cNvGrpSpPr/>
          <p:nvPr/>
        </p:nvGrpSpPr>
        <p:grpSpPr>
          <a:xfrm>
            <a:off x="1028700" y="3820426"/>
            <a:ext cx="831747" cy="787270"/>
            <a:chOff x="0" y="0"/>
            <a:chExt cx="1108996" cy="1049694"/>
          </a:xfrm>
        </p:grpSpPr>
        <p:grpSp>
          <p:nvGrpSpPr>
            <p:cNvPr id="4" name="Group 4"/>
            <p:cNvGrpSpPr/>
            <p:nvPr/>
          </p:nvGrpSpPr>
          <p:grpSpPr>
            <a:xfrm>
              <a:off x="0" y="0"/>
              <a:ext cx="1108996" cy="1049694"/>
              <a:chOff x="0" y="0"/>
              <a:chExt cx="858719" cy="812800"/>
            </a:xfrm>
          </p:grpSpPr>
          <p:sp>
            <p:nvSpPr>
              <p:cNvPr id="5" name="Freeform 5"/>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6" name="TextBox 6"/>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1</a:t>
              </a:r>
            </a:p>
          </p:txBody>
        </p:sp>
      </p:grpSp>
      <p:sp>
        <p:nvSpPr>
          <p:cNvPr id="8" name="TextBox 8"/>
          <p:cNvSpPr txBox="1"/>
          <p:nvPr/>
        </p:nvSpPr>
        <p:spPr>
          <a:xfrm>
            <a:off x="2179162" y="3863545"/>
            <a:ext cx="15036767" cy="533570"/>
          </a:xfrm>
          <a:prstGeom prst="rect">
            <a:avLst/>
          </a:prstGeom>
        </p:spPr>
        <p:txBody>
          <a:bodyPr lIns="0" tIns="0" rIns="0" bIns="0" rtlCol="0" anchor="t">
            <a:spAutoFit/>
          </a:bodyPr>
          <a:lstStyle/>
          <a:p>
            <a:pPr algn="l">
              <a:lnSpc>
                <a:spcPts val="4322"/>
              </a:lnSpc>
            </a:pPr>
            <a:r>
              <a:rPr lang="en-US" sz="3087">
                <a:solidFill>
                  <a:srgbClr val="000000"/>
                </a:solidFill>
                <a:latin typeface="Alatsi Bold"/>
              </a:rPr>
              <a:t>There is an almost equal number of male and female participants in the survey. </a:t>
            </a:r>
          </a:p>
        </p:txBody>
      </p:sp>
      <p:sp>
        <p:nvSpPr>
          <p:cNvPr id="9" name="TextBox 9"/>
          <p:cNvSpPr txBox="1"/>
          <p:nvPr/>
        </p:nvSpPr>
        <p:spPr>
          <a:xfrm>
            <a:off x="2222533" y="5769155"/>
            <a:ext cx="15036767" cy="1180465"/>
          </a:xfrm>
          <a:prstGeom prst="rect">
            <a:avLst/>
          </a:prstGeom>
        </p:spPr>
        <p:txBody>
          <a:bodyPr lIns="0" tIns="0" rIns="0" bIns="0" rtlCol="0" anchor="t">
            <a:spAutoFit/>
          </a:bodyPr>
          <a:lstStyle/>
          <a:p>
            <a:pPr algn="l">
              <a:lnSpc>
                <a:spcPts val="4760"/>
              </a:lnSpc>
            </a:pPr>
            <a:r>
              <a:rPr lang="en-US" sz="3400">
                <a:solidFill>
                  <a:srgbClr val="000000"/>
                </a:solidFill>
                <a:latin typeface="Alatsi Bold"/>
              </a:rPr>
              <a:t> Most of passengers are neutral or dissatisfied = 56.7% ==&gt; we need to analysis the reasons and try to find business solutions to make them more satisfied </a:t>
            </a:r>
          </a:p>
        </p:txBody>
      </p:sp>
      <p:sp>
        <p:nvSpPr>
          <p:cNvPr id="10" name="TextBox 10"/>
          <p:cNvSpPr txBox="1"/>
          <p:nvPr/>
        </p:nvSpPr>
        <p:spPr>
          <a:xfrm>
            <a:off x="2222533" y="7055862"/>
            <a:ext cx="15036767" cy="580390"/>
          </a:xfrm>
          <a:prstGeom prst="rect">
            <a:avLst/>
          </a:prstGeom>
        </p:spPr>
        <p:txBody>
          <a:bodyPr lIns="0" tIns="0" rIns="0" bIns="0" rtlCol="0" anchor="t">
            <a:spAutoFit/>
          </a:bodyPr>
          <a:lstStyle/>
          <a:p>
            <a:pPr algn="l">
              <a:lnSpc>
                <a:spcPts val="4760"/>
              </a:lnSpc>
            </a:pPr>
            <a:r>
              <a:rPr lang="en-US" sz="3400">
                <a:solidFill>
                  <a:srgbClr val="000000"/>
                </a:solidFill>
                <a:latin typeface="Alatsi Bold"/>
              </a:rPr>
              <a:t> We have more loyal customer data (81.7%) </a:t>
            </a:r>
          </a:p>
        </p:txBody>
      </p:sp>
      <p:grpSp>
        <p:nvGrpSpPr>
          <p:cNvPr id="11" name="Group 11"/>
          <p:cNvGrpSpPr/>
          <p:nvPr/>
        </p:nvGrpSpPr>
        <p:grpSpPr>
          <a:xfrm>
            <a:off x="15859155" y="0"/>
            <a:ext cx="1562612" cy="1673225"/>
            <a:chOff x="0" y="0"/>
            <a:chExt cx="2083482" cy="2230967"/>
          </a:xfrm>
        </p:grpSpPr>
        <p:grpSp>
          <p:nvGrpSpPr>
            <p:cNvPr id="12" name="Group 12"/>
            <p:cNvGrpSpPr/>
            <p:nvPr/>
          </p:nvGrpSpPr>
          <p:grpSpPr>
            <a:xfrm>
              <a:off x="75599" y="0"/>
              <a:ext cx="1932284" cy="2230967"/>
              <a:chOff x="0" y="0"/>
              <a:chExt cx="703982" cy="812800"/>
            </a:xfrm>
          </p:grpSpPr>
          <p:sp>
            <p:nvSpPr>
              <p:cNvPr id="13" name="Freeform 13"/>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CDDCE9"/>
              </a:solidFill>
            </p:spPr>
          </p:sp>
          <p:sp>
            <p:nvSpPr>
              <p:cNvPr id="14" name="TextBox 14"/>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10</a:t>
              </a:r>
            </a:p>
          </p:txBody>
        </p:sp>
      </p:grpSp>
      <p:sp>
        <p:nvSpPr>
          <p:cNvPr id="16" name="Freeform 16"/>
          <p:cNvSpPr/>
          <p:nvPr/>
        </p:nvSpPr>
        <p:spPr>
          <a:xfrm>
            <a:off x="969754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627362" y="1876167"/>
            <a:ext cx="14705320" cy="146544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(1)  Univariate Analysis:</a:t>
            </a:r>
          </a:p>
          <a:p>
            <a:pPr marL="902546" lvl="1" indent="-451273" algn="l">
              <a:lnSpc>
                <a:spcPts val="5852"/>
              </a:lnSpc>
              <a:buFont typeface="Arial"/>
              <a:buChar char="•"/>
            </a:pPr>
            <a:r>
              <a:rPr lang="en-US" sz="4180">
                <a:solidFill>
                  <a:srgbClr val="000000"/>
                </a:solidFill>
                <a:latin typeface="Alatsi Bold"/>
              </a:rPr>
              <a:t>Insights:</a:t>
            </a:r>
          </a:p>
        </p:txBody>
      </p:sp>
      <p:grpSp>
        <p:nvGrpSpPr>
          <p:cNvPr id="18" name="Group 18"/>
          <p:cNvGrpSpPr/>
          <p:nvPr/>
        </p:nvGrpSpPr>
        <p:grpSpPr>
          <a:xfrm>
            <a:off x="1028700" y="4722423"/>
            <a:ext cx="831747" cy="787270"/>
            <a:chOff x="0" y="0"/>
            <a:chExt cx="1108996" cy="1049694"/>
          </a:xfrm>
        </p:grpSpPr>
        <p:grpSp>
          <p:nvGrpSpPr>
            <p:cNvPr id="19" name="Group 19"/>
            <p:cNvGrpSpPr/>
            <p:nvPr/>
          </p:nvGrpSpPr>
          <p:grpSpPr>
            <a:xfrm>
              <a:off x="0" y="0"/>
              <a:ext cx="1108996" cy="1049694"/>
              <a:chOff x="0" y="0"/>
              <a:chExt cx="858719" cy="812800"/>
            </a:xfrm>
          </p:grpSpPr>
          <p:sp>
            <p:nvSpPr>
              <p:cNvPr id="20" name="Freeform 20"/>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21" name="TextBox 21"/>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2</a:t>
              </a:r>
            </a:p>
          </p:txBody>
        </p:sp>
      </p:grpSp>
      <p:grpSp>
        <p:nvGrpSpPr>
          <p:cNvPr id="23" name="Group 23"/>
          <p:cNvGrpSpPr/>
          <p:nvPr/>
        </p:nvGrpSpPr>
        <p:grpSpPr>
          <a:xfrm>
            <a:off x="1028700" y="5623993"/>
            <a:ext cx="831747" cy="787270"/>
            <a:chOff x="0" y="0"/>
            <a:chExt cx="1108996" cy="1049694"/>
          </a:xfrm>
        </p:grpSpPr>
        <p:grpSp>
          <p:nvGrpSpPr>
            <p:cNvPr id="24" name="Group 24"/>
            <p:cNvGrpSpPr/>
            <p:nvPr/>
          </p:nvGrpSpPr>
          <p:grpSpPr>
            <a:xfrm>
              <a:off x="0" y="0"/>
              <a:ext cx="1108996" cy="1049694"/>
              <a:chOff x="0" y="0"/>
              <a:chExt cx="858719" cy="812800"/>
            </a:xfrm>
          </p:grpSpPr>
          <p:sp>
            <p:nvSpPr>
              <p:cNvPr id="25" name="Freeform 25"/>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26" name="TextBox 26"/>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3</a:t>
              </a:r>
            </a:p>
          </p:txBody>
        </p:sp>
      </p:grpSp>
      <p:grpSp>
        <p:nvGrpSpPr>
          <p:cNvPr id="28" name="Group 28"/>
          <p:cNvGrpSpPr/>
          <p:nvPr/>
        </p:nvGrpSpPr>
        <p:grpSpPr>
          <a:xfrm>
            <a:off x="1028700" y="6962349"/>
            <a:ext cx="831747" cy="787270"/>
            <a:chOff x="0" y="0"/>
            <a:chExt cx="1108996" cy="1049694"/>
          </a:xfrm>
        </p:grpSpPr>
        <p:grpSp>
          <p:nvGrpSpPr>
            <p:cNvPr id="29" name="Group 29"/>
            <p:cNvGrpSpPr/>
            <p:nvPr/>
          </p:nvGrpSpPr>
          <p:grpSpPr>
            <a:xfrm>
              <a:off x="0" y="0"/>
              <a:ext cx="1108996" cy="1049694"/>
              <a:chOff x="0" y="0"/>
              <a:chExt cx="858719" cy="812800"/>
            </a:xfrm>
          </p:grpSpPr>
          <p:sp>
            <p:nvSpPr>
              <p:cNvPr id="30" name="Freeform 30"/>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31" name="TextBox 31"/>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4</a:t>
              </a:r>
            </a:p>
          </p:txBody>
        </p:sp>
      </p:grpSp>
      <p:sp>
        <p:nvSpPr>
          <p:cNvPr id="33" name="TextBox 33"/>
          <p:cNvSpPr txBox="1"/>
          <p:nvPr/>
        </p:nvSpPr>
        <p:spPr>
          <a:xfrm>
            <a:off x="2222533" y="4792526"/>
            <a:ext cx="8380333" cy="580390"/>
          </a:xfrm>
          <a:prstGeom prst="rect">
            <a:avLst/>
          </a:prstGeom>
        </p:spPr>
        <p:txBody>
          <a:bodyPr lIns="0" tIns="0" rIns="0" bIns="0" rtlCol="0" anchor="t">
            <a:spAutoFit/>
          </a:bodyPr>
          <a:lstStyle/>
          <a:p>
            <a:pPr algn="ctr">
              <a:lnSpc>
                <a:spcPts val="4760"/>
              </a:lnSpc>
              <a:spcBef>
                <a:spcPct val="0"/>
              </a:spcBef>
            </a:pPr>
            <a:r>
              <a:rPr lang="en-US" sz="3400">
                <a:solidFill>
                  <a:srgbClr val="000000"/>
                </a:solidFill>
                <a:latin typeface="Alatsi Bold"/>
              </a:rPr>
              <a:t>Most of travels are for Business travel (69%) </a:t>
            </a:r>
          </a:p>
        </p:txBody>
      </p:sp>
      <p:sp>
        <p:nvSpPr>
          <p:cNvPr id="34" name="TextBox 34"/>
          <p:cNvSpPr txBox="1"/>
          <p:nvPr/>
        </p:nvSpPr>
        <p:spPr>
          <a:xfrm>
            <a:off x="2222533" y="7960907"/>
            <a:ext cx="15620286" cy="563880"/>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Alatsi Bold"/>
              </a:rPr>
              <a:t>Very few people fly in the economy plus class. They usually prefer Economy or Business.</a:t>
            </a:r>
          </a:p>
        </p:txBody>
      </p:sp>
      <p:grpSp>
        <p:nvGrpSpPr>
          <p:cNvPr id="35" name="Group 35"/>
          <p:cNvGrpSpPr/>
          <p:nvPr/>
        </p:nvGrpSpPr>
        <p:grpSpPr>
          <a:xfrm>
            <a:off x="1028700" y="7863920"/>
            <a:ext cx="831747" cy="787270"/>
            <a:chOff x="0" y="0"/>
            <a:chExt cx="1108996" cy="1049694"/>
          </a:xfrm>
        </p:grpSpPr>
        <p:grpSp>
          <p:nvGrpSpPr>
            <p:cNvPr id="36" name="Group 36"/>
            <p:cNvGrpSpPr/>
            <p:nvPr/>
          </p:nvGrpSpPr>
          <p:grpSpPr>
            <a:xfrm>
              <a:off x="0" y="0"/>
              <a:ext cx="1108996" cy="1049694"/>
              <a:chOff x="0" y="0"/>
              <a:chExt cx="858719" cy="812800"/>
            </a:xfrm>
          </p:grpSpPr>
          <p:sp>
            <p:nvSpPr>
              <p:cNvPr id="37" name="Freeform 37"/>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38" name="TextBox 38"/>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5</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782145" y="222250"/>
            <a:ext cx="16230600"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grpSp>
        <p:nvGrpSpPr>
          <p:cNvPr id="3" name="Group 3"/>
          <p:cNvGrpSpPr/>
          <p:nvPr/>
        </p:nvGrpSpPr>
        <p:grpSpPr>
          <a:xfrm>
            <a:off x="1028700" y="3554152"/>
            <a:ext cx="831747" cy="787270"/>
            <a:chOff x="0" y="0"/>
            <a:chExt cx="1108996" cy="1049694"/>
          </a:xfrm>
        </p:grpSpPr>
        <p:grpSp>
          <p:nvGrpSpPr>
            <p:cNvPr id="4" name="Group 4"/>
            <p:cNvGrpSpPr/>
            <p:nvPr/>
          </p:nvGrpSpPr>
          <p:grpSpPr>
            <a:xfrm>
              <a:off x="0" y="0"/>
              <a:ext cx="1108996" cy="1049694"/>
              <a:chOff x="0" y="0"/>
              <a:chExt cx="858719" cy="812800"/>
            </a:xfrm>
          </p:grpSpPr>
          <p:sp>
            <p:nvSpPr>
              <p:cNvPr id="5" name="Freeform 5"/>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6" name="TextBox 6"/>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6</a:t>
              </a:r>
            </a:p>
          </p:txBody>
        </p:sp>
      </p:grpSp>
      <p:sp>
        <p:nvSpPr>
          <p:cNvPr id="8" name="TextBox 8"/>
          <p:cNvSpPr txBox="1"/>
          <p:nvPr/>
        </p:nvSpPr>
        <p:spPr>
          <a:xfrm>
            <a:off x="2179162" y="3513607"/>
            <a:ext cx="15036767" cy="1078894"/>
          </a:xfrm>
          <a:prstGeom prst="rect">
            <a:avLst/>
          </a:prstGeom>
        </p:spPr>
        <p:txBody>
          <a:bodyPr lIns="0" tIns="0" rIns="0" bIns="0" rtlCol="0" anchor="t">
            <a:spAutoFit/>
          </a:bodyPr>
          <a:lstStyle/>
          <a:p>
            <a:pPr algn="l">
              <a:lnSpc>
                <a:spcPts val="4322"/>
              </a:lnSpc>
            </a:pPr>
            <a:r>
              <a:rPr lang="en-US" sz="3087">
                <a:solidFill>
                  <a:srgbClr val="000000"/>
                </a:solidFill>
                <a:latin typeface="Alatsi Bold"/>
              </a:rPr>
              <a:t>Proportion of rows with 0 values in column 'Departure Delay in Minutes' to total rows: 0.5646</a:t>
            </a:r>
          </a:p>
        </p:txBody>
      </p:sp>
      <p:sp>
        <p:nvSpPr>
          <p:cNvPr id="9" name="TextBox 9"/>
          <p:cNvSpPr txBox="1"/>
          <p:nvPr/>
        </p:nvSpPr>
        <p:spPr>
          <a:xfrm>
            <a:off x="2222533" y="5769155"/>
            <a:ext cx="15036767" cy="580390"/>
          </a:xfrm>
          <a:prstGeom prst="rect">
            <a:avLst/>
          </a:prstGeom>
        </p:spPr>
        <p:txBody>
          <a:bodyPr lIns="0" tIns="0" rIns="0" bIns="0" rtlCol="0" anchor="t">
            <a:spAutoFit/>
          </a:bodyPr>
          <a:lstStyle/>
          <a:p>
            <a:pPr algn="l">
              <a:lnSpc>
                <a:spcPts val="4760"/>
              </a:lnSpc>
            </a:pPr>
            <a:r>
              <a:rPr lang="en-US" sz="3400">
                <a:solidFill>
                  <a:srgbClr val="000000"/>
                </a:solidFill>
                <a:latin typeface="Alatsi Bold"/>
              </a:rPr>
              <a:t>Most of the delays are 0, which is a good indicator.</a:t>
            </a:r>
          </a:p>
        </p:txBody>
      </p:sp>
      <p:sp>
        <p:nvSpPr>
          <p:cNvPr id="10" name="TextBox 10"/>
          <p:cNvSpPr txBox="1"/>
          <p:nvPr/>
        </p:nvSpPr>
        <p:spPr>
          <a:xfrm>
            <a:off x="2222533" y="6580417"/>
            <a:ext cx="15036767" cy="1180465"/>
          </a:xfrm>
          <a:prstGeom prst="rect">
            <a:avLst/>
          </a:prstGeom>
        </p:spPr>
        <p:txBody>
          <a:bodyPr lIns="0" tIns="0" rIns="0" bIns="0" rtlCol="0" anchor="t">
            <a:spAutoFit/>
          </a:bodyPr>
          <a:lstStyle/>
          <a:p>
            <a:pPr algn="l">
              <a:lnSpc>
                <a:spcPts val="4760"/>
              </a:lnSpc>
            </a:pPr>
            <a:r>
              <a:rPr lang="en-US" sz="3400">
                <a:solidFill>
                  <a:srgbClr val="000000"/>
                </a:solidFill>
                <a:latin typeface="Alatsi Bold"/>
              </a:rPr>
              <a:t>The variables Flight Distance and Departure Delay and Arrival Delay are all heavily right-skewed.</a:t>
            </a:r>
          </a:p>
        </p:txBody>
      </p:sp>
      <p:grpSp>
        <p:nvGrpSpPr>
          <p:cNvPr id="11" name="Group 11"/>
          <p:cNvGrpSpPr/>
          <p:nvPr/>
        </p:nvGrpSpPr>
        <p:grpSpPr>
          <a:xfrm>
            <a:off x="15859155" y="0"/>
            <a:ext cx="1562612" cy="1673225"/>
            <a:chOff x="0" y="0"/>
            <a:chExt cx="2083482" cy="2230967"/>
          </a:xfrm>
        </p:grpSpPr>
        <p:grpSp>
          <p:nvGrpSpPr>
            <p:cNvPr id="12" name="Group 12"/>
            <p:cNvGrpSpPr/>
            <p:nvPr/>
          </p:nvGrpSpPr>
          <p:grpSpPr>
            <a:xfrm>
              <a:off x="75599" y="0"/>
              <a:ext cx="1932284" cy="2230967"/>
              <a:chOff x="0" y="0"/>
              <a:chExt cx="703982" cy="812800"/>
            </a:xfrm>
          </p:grpSpPr>
          <p:sp>
            <p:nvSpPr>
              <p:cNvPr id="13" name="Freeform 13"/>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CDDCE9"/>
              </a:solidFill>
            </p:spPr>
          </p:sp>
          <p:sp>
            <p:nvSpPr>
              <p:cNvPr id="14" name="TextBox 14"/>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10</a:t>
              </a:r>
            </a:p>
          </p:txBody>
        </p:sp>
      </p:grpSp>
      <p:sp>
        <p:nvSpPr>
          <p:cNvPr id="16" name="Freeform 16"/>
          <p:cNvSpPr/>
          <p:nvPr/>
        </p:nvSpPr>
        <p:spPr>
          <a:xfrm>
            <a:off x="969754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627362" y="1876167"/>
            <a:ext cx="14705320" cy="146544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(1)  Univariate Analysis:</a:t>
            </a:r>
          </a:p>
          <a:p>
            <a:pPr marL="902546" lvl="1" indent="-451273" algn="l">
              <a:lnSpc>
                <a:spcPts val="5852"/>
              </a:lnSpc>
              <a:buFont typeface="Arial"/>
              <a:buChar char="•"/>
            </a:pPr>
            <a:r>
              <a:rPr lang="en-US" sz="4180">
                <a:solidFill>
                  <a:srgbClr val="000000"/>
                </a:solidFill>
                <a:latin typeface="Alatsi Bold"/>
              </a:rPr>
              <a:t>Insights:</a:t>
            </a:r>
          </a:p>
        </p:txBody>
      </p:sp>
      <p:grpSp>
        <p:nvGrpSpPr>
          <p:cNvPr id="18" name="Group 18"/>
          <p:cNvGrpSpPr/>
          <p:nvPr/>
        </p:nvGrpSpPr>
        <p:grpSpPr>
          <a:xfrm>
            <a:off x="1028700" y="4722423"/>
            <a:ext cx="831747" cy="787270"/>
            <a:chOff x="0" y="0"/>
            <a:chExt cx="1108996" cy="1049694"/>
          </a:xfrm>
        </p:grpSpPr>
        <p:grpSp>
          <p:nvGrpSpPr>
            <p:cNvPr id="19" name="Group 19"/>
            <p:cNvGrpSpPr/>
            <p:nvPr/>
          </p:nvGrpSpPr>
          <p:grpSpPr>
            <a:xfrm>
              <a:off x="0" y="0"/>
              <a:ext cx="1108996" cy="1049694"/>
              <a:chOff x="0" y="0"/>
              <a:chExt cx="858719" cy="812800"/>
            </a:xfrm>
          </p:grpSpPr>
          <p:sp>
            <p:nvSpPr>
              <p:cNvPr id="20" name="Freeform 20"/>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21" name="TextBox 21"/>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7</a:t>
              </a:r>
            </a:p>
          </p:txBody>
        </p:sp>
      </p:grpSp>
      <p:grpSp>
        <p:nvGrpSpPr>
          <p:cNvPr id="23" name="Group 23"/>
          <p:cNvGrpSpPr/>
          <p:nvPr/>
        </p:nvGrpSpPr>
        <p:grpSpPr>
          <a:xfrm>
            <a:off x="1028700" y="5795443"/>
            <a:ext cx="831747" cy="787270"/>
            <a:chOff x="0" y="0"/>
            <a:chExt cx="1108996" cy="1049694"/>
          </a:xfrm>
        </p:grpSpPr>
        <p:grpSp>
          <p:nvGrpSpPr>
            <p:cNvPr id="24" name="Group 24"/>
            <p:cNvGrpSpPr/>
            <p:nvPr/>
          </p:nvGrpSpPr>
          <p:grpSpPr>
            <a:xfrm>
              <a:off x="0" y="0"/>
              <a:ext cx="1108996" cy="1049694"/>
              <a:chOff x="0" y="0"/>
              <a:chExt cx="858719" cy="812800"/>
            </a:xfrm>
          </p:grpSpPr>
          <p:sp>
            <p:nvSpPr>
              <p:cNvPr id="25" name="Freeform 25"/>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26" name="TextBox 26"/>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8</a:t>
              </a:r>
            </a:p>
          </p:txBody>
        </p:sp>
      </p:grpSp>
      <p:grpSp>
        <p:nvGrpSpPr>
          <p:cNvPr id="28" name="Group 28"/>
          <p:cNvGrpSpPr/>
          <p:nvPr/>
        </p:nvGrpSpPr>
        <p:grpSpPr>
          <a:xfrm>
            <a:off x="1028700" y="6962349"/>
            <a:ext cx="831747" cy="787270"/>
            <a:chOff x="0" y="0"/>
            <a:chExt cx="1108996" cy="1049694"/>
          </a:xfrm>
        </p:grpSpPr>
        <p:grpSp>
          <p:nvGrpSpPr>
            <p:cNvPr id="29" name="Group 29"/>
            <p:cNvGrpSpPr/>
            <p:nvPr/>
          </p:nvGrpSpPr>
          <p:grpSpPr>
            <a:xfrm>
              <a:off x="0" y="0"/>
              <a:ext cx="1108996" cy="1049694"/>
              <a:chOff x="0" y="0"/>
              <a:chExt cx="858719" cy="812800"/>
            </a:xfrm>
          </p:grpSpPr>
          <p:sp>
            <p:nvSpPr>
              <p:cNvPr id="30" name="Freeform 30"/>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31" name="TextBox 31"/>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9</a:t>
              </a:r>
            </a:p>
          </p:txBody>
        </p:sp>
      </p:grpSp>
      <p:sp>
        <p:nvSpPr>
          <p:cNvPr id="33" name="TextBox 33"/>
          <p:cNvSpPr txBox="1"/>
          <p:nvPr/>
        </p:nvSpPr>
        <p:spPr>
          <a:xfrm>
            <a:off x="2179162" y="4792526"/>
            <a:ext cx="14198426" cy="1180465"/>
          </a:xfrm>
          <a:prstGeom prst="rect">
            <a:avLst/>
          </a:prstGeom>
        </p:spPr>
        <p:txBody>
          <a:bodyPr lIns="0" tIns="0" rIns="0" bIns="0" rtlCol="0" anchor="t">
            <a:spAutoFit/>
          </a:bodyPr>
          <a:lstStyle/>
          <a:p>
            <a:pPr algn="ctr">
              <a:lnSpc>
                <a:spcPts val="4760"/>
              </a:lnSpc>
              <a:spcBef>
                <a:spcPct val="0"/>
              </a:spcBef>
            </a:pPr>
            <a:r>
              <a:rPr lang="en-US" sz="3400">
                <a:solidFill>
                  <a:srgbClr val="000000"/>
                </a:solidFill>
                <a:latin typeface="Alatsi Bold"/>
              </a:rPr>
              <a:t>Proportion of rows with 0 values in column 'Arrival Delay in Minutes' to total rows: 0.56</a:t>
            </a:r>
          </a:p>
        </p:txBody>
      </p:sp>
      <p:sp>
        <p:nvSpPr>
          <p:cNvPr id="34" name="TextBox 34"/>
          <p:cNvSpPr txBox="1"/>
          <p:nvPr/>
        </p:nvSpPr>
        <p:spPr>
          <a:xfrm>
            <a:off x="1777351" y="7960907"/>
            <a:ext cx="16510649" cy="1144905"/>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Alatsi Bold"/>
              </a:rPr>
              <a:t>The variables Departure Delay and Arrival Delay are still heavily right-skewed which is expected as most of the values are 0 </a:t>
            </a:r>
          </a:p>
        </p:txBody>
      </p:sp>
      <p:grpSp>
        <p:nvGrpSpPr>
          <p:cNvPr id="35" name="Group 35"/>
          <p:cNvGrpSpPr/>
          <p:nvPr/>
        </p:nvGrpSpPr>
        <p:grpSpPr>
          <a:xfrm>
            <a:off x="1028700" y="7863920"/>
            <a:ext cx="831747" cy="787270"/>
            <a:chOff x="0" y="0"/>
            <a:chExt cx="1108996" cy="1049694"/>
          </a:xfrm>
        </p:grpSpPr>
        <p:grpSp>
          <p:nvGrpSpPr>
            <p:cNvPr id="36" name="Group 36"/>
            <p:cNvGrpSpPr/>
            <p:nvPr/>
          </p:nvGrpSpPr>
          <p:grpSpPr>
            <a:xfrm>
              <a:off x="0" y="0"/>
              <a:ext cx="1108996" cy="1049694"/>
              <a:chOff x="0" y="0"/>
              <a:chExt cx="858719" cy="812800"/>
            </a:xfrm>
          </p:grpSpPr>
          <p:sp>
            <p:nvSpPr>
              <p:cNvPr id="37" name="Freeform 37"/>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38" name="TextBox 38"/>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5</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58591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11</a:t>
              </a:r>
            </a:p>
          </p:txBody>
        </p:sp>
      </p:grpSp>
      <p:sp>
        <p:nvSpPr>
          <p:cNvPr id="7" name="Freeform 7"/>
          <p:cNvSpPr/>
          <p:nvPr/>
        </p:nvSpPr>
        <p:spPr>
          <a:xfrm>
            <a:off x="176558" y="2337715"/>
            <a:ext cx="4395249" cy="7710963"/>
          </a:xfrm>
          <a:custGeom>
            <a:avLst/>
            <a:gdLst/>
            <a:ahLst/>
            <a:cxnLst/>
            <a:rect l="l" t="t" r="r" b="b"/>
            <a:pathLst>
              <a:path w="4395249" h="7710963">
                <a:moveTo>
                  <a:pt x="0" y="0"/>
                </a:moveTo>
                <a:lnTo>
                  <a:pt x="4395249" y="0"/>
                </a:lnTo>
                <a:lnTo>
                  <a:pt x="4395249" y="7710962"/>
                </a:lnTo>
                <a:lnTo>
                  <a:pt x="0" y="7710962"/>
                </a:lnTo>
                <a:lnTo>
                  <a:pt x="0" y="0"/>
                </a:lnTo>
                <a:close/>
              </a:path>
            </a:pathLst>
          </a:custGeom>
          <a:blipFill>
            <a:blip r:embed="rId2"/>
            <a:stretch>
              <a:fillRect/>
            </a:stretch>
          </a:blipFill>
        </p:spPr>
      </p:sp>
      <p:sp>
        <p:nvSpPr>
          <p:cNvPr id="8" name="Freeform 8"/>
          <p:cNvSpPr/>
          <p:nvPr/>
        </p:nvSpPr>
        <p:spPr>
          <a:xfrm>
            <a:off x="4743257" y="2337715"/>
            <a:ext cx="6483368" cy="1549896"/>
          </a:xfrm>
          <a:custGeom>
            <a:avLst/>
            <a:gdLst/>
            <a:ahLst/>
            <a:cxnLst/>
            <a:rect l="l" t="t" r="r" b="b"/>
            <a:pathLst>
              <a:path w="6483368" h="1549896">
                <a:moveTo>
                  <a:pt x="0" y="0"/>
                </a:moveTo>
                <a:lnTo>
                  <a:pt x="6483368" y="0"/>
                </a:lnTo>
                <a:lnTo>
                  <a:pt x="6483368" y="1549896"/>
                </a:lnTo>
                <a:lnTo>
                  <a:pt x="0" y="1549896"/>
                </a:lnTo>
                <a:lnTo>
                  <a:pt x="0" y="0"/>
                </a:lnTo>
                <a:close/>
              </a:path>
            </a:pathLst>
          </a:custGeom>
          <a:blipFill>
            <a:blip r:embed="rId3"/>
            <a:stretch>
              <a:fillRect/>
            </a:stretch>
          </a:blipFill>
        </p:spPr>
      </p:sp>
      <p:sp>
        <p:nvSpPr>
          <p:cNvPr id="9" name="Freeform 9"/>
          <p:cNvSpPr/>
          <p:nvPr/>
        </p:nvSpPr>
        <p:spPr>
          <a:xfrm>
            <a:off x="11529005" y="2337715"/>
            <a:ext cx="6382241" cy="1549896"/>
          </a:xfrm>
          <a:custGeom>
            <a:avLst/>
            <a:gdLst/>
            <a:ahLst/>
            <a:cxnLst/>
            <a:rect l="l" t="t" r="r" b="b"/>
            <a:pathLst>
              <a:path w="6382241" h="1549896">
                <a:moveTo>
                  <a:pt x="0" y="0"/>
                </a:moveTo>
                <a:lnTo>
                  <a:pt x="6382241" y="0"/>
                </a:lnTo>
                <a:lnTo>
                  <a:pt x="6382241" y="1549896"/>
                </a:lnTo>
                <a:lnTo>
                  <a:pt x="0" y="1549896"/>
                </a:lnTo>
                <a:lnTo>
                  <a:pt x="0" y="0"/>
                </a:lnTo>
                <a:close/>
              </a:path>
            </a:pathLst>
          </a:custGeom>
          <a:blipFill>
            <a:blip r:embed="rId4"/>
            <a:stretch>
              <a:fillRect/>
            </a:stretch>
          </a:blipFill>
        </p:spPr>
      </p:sp>
      <p:sp>
        <p:nvSpPr>
          <p:cNvPr id="10" name="Freeform 10"/>
          <p:cNvSpPr/>
          <p:nvPr/>
        </p:nvSpPr>
        <p:spPr>
          <a:xfrm>
            <a:off x="4743257" y="3914898"/>
            <a:ext cx="6483368" cy="1522609"/>
          </a:xfrm>
          <a:custGeom>
            <a:avLst/>
            <a:gdLst/>
            <a:ahLst/>
            <a:cxnLst/>
            <a:rect l="l" t="t" r="r" b="b"/>
            <a:pathLst>
              <a:path w="6483368" h="1522609">
                <a:moveTo>
                  <a:pt x="0" y="0"/>
                </a:moveTo>
                <a:lnTo>
                  <a:pt x="6483368" y="0"/>
                </a:lnTo>
                <a:lnTo>
                  <a:pt x="6483368" y="1522609"/>
                </a:lnTo>
                <a:lnTo>
                  <a:pt x="0" y="1522609"/>
                </a:lnTo>
                <a:lnTo>
                  <a:pt x="0" y="0"/>
                </a:lnTo>
                <a:close/>
              </a:path>
            </a:pathLst>
          </a:custGeom>
          <a:blipFill>
            <a:blip r:embed="rId5"/>
            <a:stretch>
              <a:fillRect/>
            </a:stretch>
          </a:blipFill>
        </p:spPr>
      </p:sp>
      <p:sp>
        <p:nvSpPr>
          <p:cNvPr id="11" name="Freeform 11"/>
          <p:cNvSpPr/>
          <p:nvPr/>
        </p:nvSpPr>
        <p:spPr>
          <a:xfrm>
            <a:off x="11529005" y="3887611"/>
            <a:ext cx="6382241" cy="1549896"/>
          </a:xfrm>
          <a:custGeom>
            <a:avLst/>
            <a:gdLst/>
            <a:ahLst/>
            <a:cxnLst/>
            <a:rect l="l" t="t" r="r" b="b"/>
            <a:pathLst>
              <a:path w="6382241" h="1549896">
                <a:moveTo>
                  <a:pt x="0" y="0"/>
                </a:moveTo>
                <a:lnTo>
                  <a:pt x="6382241" y="0"/>
                </a:lnTo>
                <a:lnTo>
                  <a:pt x="6382241" y="1549896"/>
                </a:lnTo>
                <a:lnTo>
                  <a:pt x="0" y="1549896"/>
                </a:lnTo>
                <a:lnTo>
                  <a:pt x="0" y="0"/>
                </a:lnTo>
                <a:close/>
              </a:path>
            </a:pathLst>
          </a:custGeom>
          <a:blipFill>
            <a:blip r:embed="rId6"/>
            <a:stretch>
              <a:fillRect/>
            </a:stretch>
          </a:blipFill>
        </p:spPr>
      </p:sp>
      <p:sp>
        <p:nvSpPr>
          <p:cNvPr id="12" name="Freeform 12"/>
          <p:cNvSpPr/>
          <p:nvPr/>
        </p:nvSpPr>
        <p:spPr>
          <a:xfrm>
            <a:off x="4743257" y="5466082"/>
            <a:ext cx="6483368" cy="1579773"/>
          </a:xfrm>
          <a:custGeom>
            <a:avLst/>
            <a:gdLst/>
            <a:ahLst/>
            <a:cxnLst/>
            <a:rect l="l" t="t" r="r" b="b"/>
            <a:pathLst>
              <a:path w="6483368" h="1579773">
                <a:moveTo>
                  <a:pt x="0" y="0"/>
                </a:moveTo>
                <a:lnTo>
                  <a:pt x="6483368" y="0"/>
                </a:lnTo>
                <a:lnTo>
                  <a:pt x="6483368" y="1579773"/>
                </a:lnTo>
                <a:lnTo>
                  <a:pt x="0" y="1579773"/>
                </a:lnTo>
                <a:lnTo>
                  <a:pt x="0" y="0"/>
                </a:lnTo>
                <a:close/>
              </a:path>
            </a:pathLst>
          </a:custGeom>
          <a:blipFill>
            <a:blip r:embed="rId7"/>
            <a:stretch>
              <a:fillRect/>
            </a:stretch>
          </a:blipFill>
        </p:spPr>
      </p:sp>
      <p:sp>
        <p:nvSpPr>
          <p:cNvPr id="13" name="Freeform 13"/>
          <p:cNvSpPr/>
          <p:nvPr/>
        </p:nvSpPr>
        <p:spPr>
          <a:xfrm>
            <a:off x="11529005" y="5494148"/>
            <a:ext cx="6382241" cy="1551708"/>
          </a:xfrm>
          <a:custGeom>
            <a:avLst/>
            <a:gdLst/>
            <a:ahLst/>
            <a:cxnLst/>
            <a:rect l="l" t="t" r="r" b="b"/>
            <a:pathLst>
              <a:path w="6382241" h="1551708">
                <a:moveTo>
                  <a:pt x="0" y="0"/>
                </a:moveTo>
                <a:lnTo>
                  <a:pt x="6382241" y="0"/>
                </a:lnTo>
                <a:lnTo>
                  <a:pt x="6382241" y="1551707"/>
                </a:lnTo>
                <a:lnTo>
                  <a:pt x="0" y="1551707"/>
                </a:lnTo>
                <a:lnTo>
                  <a:pt x="0" y="0"/>
                </a:lnTo>
                <a:close/>
              </a:path>
            </a:pathLst>
          </a:custGeom>
          <a:blipFill>
            <a:blip r:embed="rId8"/>
            <a:stretch>
              <a:fillRect/>
            </a:stretch>
          </a:blipFill>
        </p:spPr>
      </p:sp>
      <p:sp>
        <p:nvSpPr>
          <p:cNvPr id="14" name="Freeform 14"/>
          <p:cNvSpPr/>
          <p:nvPr/>
        </p:nvSpPr>
        <p:spPr>
          <a:xfrm>
            <a:off x="4743257" y="7074430"/>
            <a:ext cx="6483368" cy="1607199"/>
          </a:xfrm>
          <a:custGeom>
            <a:avLst/>
            <a:gdLst/>
            <a:ahLst/>
            <a:cxnLst/>
            <a:rect l="l" t="t" r="r" b="b"/>
            <a:pathLst>
              <a:path w="6483368" h="1607199">
                <a:moveTo>
                  <a:pt x="0" y="0"/>
                </a:moveTo>
                <a:lnTo>
                  <a:pt x="6483368" y="0"/>
                </a:lnTo>
                <a:lnTo>
                  <a:pt x="6483368" y="1607199"/>
                </a:lnTo>
                <a:lnTo>
                  <a:pt x="0" y="1607199"/>
                </a:lnTo>
                <a:lnTo>
                  <a:pt x="0" y="0"/>
                </a:lnTo>
                <a:close/>
              </a:path>
            </a:pathLst>
          </a:custGeom>
          <a:blipFill>
            <a:blip r:embed="rId9"/>
            <a:stretch>
              <a:fillRect/>
            </a:stretch>
          </a:blipFill>
        </p:spPr>
      </p:sp>
      <p:sp>
        <p:nvSpPr>
          <p:cNvPr id="15" name="Freeform 15"/>
          <p:cNvSpPr/>
          <p:nvPr/>
        </p:nvSpPr>
        <p:spPr>
          <a:xfrm>
            <a:off x="11485692" y="7110696"/>
            <a:ext cx="6468866" cy="1570932"/>
          </a:xfrm>
          <a:custGeom>
            <a:avLst/>
            <a:gdLst/>
            <a:ahLst/>
            <a:cxnLst/>
            <a:rect l="l" t="t" r="r" b="b"/>
            <a:pathLst>
              <a:path w="6468866" h="1570932">
                <a:moveTo>
                  <a:pt x="0" y="0"/>
                </a:moveTo>
                <a:lnTo>
                  <a:pt x="6468866" y="0"/>
                </a:lnTo>
                <a:lnTo>
                  <a:pt x="6468866" y="1570933"/>
                </a:lnTo>
                <a:lnTo>
                  <a:pt x="0" y="1570933"/>
                </a:lnTo>
                <a:lnTo>
                  <a:pt x="0" y="0"/>
                </a:lnTo>
                <a:close/>
              </a:path>
            </a:pathLst>
          </a:custGeom>
          <a:blipFill>
            <a:blip r:embed="rId10"/>
            <a:stretch>
              <a:fillRect/>
            </a:stretch>
          </a:blipFill>
        </p:spPr>
      </p:sp>
      <p:sp>
        <p:nvSpPr>
          <p:cNvPr id="16" name="Freeform 16"/>
          <p:cNvSpPr/>
          <p:nvPr/>
        </p:nvSpPr>
        <p:spPr>
          <a:xfrm>
            <a:off x="7700668" y="8694623"/>
            <a:ext cx="7019457" cy="1592377"/>
          </a:xfrm>
          <a:custGeom>
            <a:avLst/>
            <a:gdLst/>
            <a:ahLst/>
            <a:cxnLst/>
            <a:rect l="l" t="t" r="r" b="b"/>
            <a:pathLst>
              <a:path w="7019457" h="1592377">
                <a:moveTo>
                  <a:pt x="0" y="0"/>
                </a:moveTo>
                <a:lnTo>
                  <a:pt x="7019457" y="0"/>
                </a:lnTo>
                <a:lnTo>
                  <a:pt x="7019457" y="1592377"/>
                </a:lnTo>
                <a:lnTo>
                  <a:pt x="0" y="1592377"/>
                </a:lnTo>
                <a:lnTo>
                  <a:pt x="0" y="0"/>
                </a:lnTo>
                <a:close/>
              </a:path>
            </a:pathLst>
          </a:custGeom>
          <a:blipFill>
            <a:blip r:embed="rId11"/>
            <a:stretch>
              <a:fillRect/>
            </a:stretch>
          </a:blipFill>
        </p:spPr>
      </p:sp>
      <p:sp>
        <p:nvSpPr>
          <p:cNvPr id="17" name="TextBox 17"/>
          <p:cNvSpPr txBox="1"/>
          <p:nvPr/>
        </p:nvSpPr>
        <p:spPr>
          <a:xfrm>
            <a:off x="348008" y="1220107"/>
            <a:ext cx="14705320" cy="72249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(2)  Bivariate Analysis:</a:t>
            </a:r>
          </a:p>
        </p:txBody>
      </p:sp>
      <p:sp>
        <p:nvSpPr>
          <p:cNvPr id="18" name="TextBox 18"/>
          <p:cNvSpPr txBox="1"/>
          <p:nvPr/>
        </p:nvSpPr>
        <p:spPr>
          <a:xfrm>
            <a:off x="2109745" y="17324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58591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12</a:t>
              </a:r>
            </a:p>
          </p:txBody>
        </p:sp>
      </p:grpSp>
      <p:sp>
        <p:nvSpPr>
          <p:cNvPr id="7" name="Freeform 7"/>
          <p:cNvSpPr/>
          <p:nvPr/>
        </p:nvSpPr>
        <p:spPr>
          <a:xfrm>
            <a:off x="4506920" y="2818484"/>
            <a:ext cx="9274161" cy="6939570"/>
          </a:xfrm>
          <a:custGeom>
            <a:avLst/>
            <a:gdLst/>
            <a:ahLst/>
            <a:cxnLst/>
            <a:rect l="l" t="t" r="r" b="b"/>
            <a:pathLst>
              <a:path w="9274161" h="6939570">
                <a:moveTo>
                  <a:pt x="0" y="0"/>
                </a:moveTo>
                <a:lnTo>
                  <a:pt x="9274160" y="0"/>
                </a:lnTo>
                <a:lnTo>
                  <a:pt x="9274160" y="6939571"/>
                </a:lnTo>
                <a:lnTo>
                  <a:pt x="0" y="6939571"/>
                </a:lnTo>
                <a:lnTo>
                  <a:pt x="0" y="0"/>
                </a:lnTo>
                <a:close/>
              </a:path>
            </a:pathLst>
          </a:custGeom>
          <a:blipFill>
            <a:blip r:embed="rId2"/>
            <a:stretch>
              <a:fillRect/>
            </a:stretch>
          </a:blipFill>
        </p:spPr>
      </p:sp>
      <p:sp>
        <p:nvSpPr>
          <p:cNvPr id="8" name="TextBox 8"/>
          <p:cNvSpPr txBox="1"/>
          <p:nvPr/>
        </p:nvSpPr>
        <p:spPr>
          <a:xfrm>
            <a:off x="421079" y="1817241"/>
            <a:ext cx="14705320" cy="72249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(2)  Bivariate Analysis:</a:t>
            </a:r>
          </a:p>
        </p:txBody>
      </p:sp>
      <p:sp>
        <p:nvSpPr>
          <p:cNvPr id="9" name="TextBox 9"/>
          <p:cNvSpPr txBox="1"/>
          <p:nvPr/>
        </p:nvSpPr>
        <p:spPr>
          <a:xfrm>
            <a:off x="2109745" y="17324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58591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12</a:t>
              </a:r>
            </a:p>
          </p:txBody>
        </p:sp>
      </p:grpSp>
      <p:sp>
        <p:nvSpPr>
          <p:cNvPr id="7" name="Freeform 7"/>
          <p:cNvSpPr/>
          <p:nvPr/>
        </p:nvSpPr>
        <p:spPr>
          <a:xfrm>
            <a:off x="5572842" y="2350090"/>
            <a:ext cx="9149575" cy="7156927"/>
          </a:xfrm>
          <a:custGeom>
            <a:avLst/>
            <a:gdLst/>
            <a:ahLst/>
            <a:cxnLst/>
            <a:rect l="l" t="t" r="r" b="b"/>
            <a:pathLst>
              <a:path w="9149575" h="7156927">
                <a:moveTo>
                  <a:pt x="0" y="0"/>
                </a:moveTo>
                <a:lnTo>
                  <a:pt x="9149575" y="0"/>
                </a:lnTo>
                <a:lnTo>
                  <a:pt x="9149575" y="7156927"/>
                </a:lnTo>
                <a:lnTo>
                  <a:pt x="0" y="7156927"/>
                </a:lnTo>
                <a:lnTo>
                  <a:pt x="0" y="0"/>
                </a:lnTo>
                <a:close/>
              </a:path>
            </a:pathLst>
          </a:custGeom>
          <a:blipFill>
            <a:blip r:embed="rId2"/>
            <a:stretch>
              <a:fillRect/>
            </a:stretch>
          </a:blipFill>
        </p:spPr>
      </p:sp>
      <p:sp>
        <p:nvSpPr>
          <p:cNvPr id="8" name="TextBox 8"/>
          <p:cNvSpPr txBox="1"/>
          <p:nvPr/>
        </p:nvSpPr>
        <p:spPr>
          <a:xfrm>
            <a:off x="421079" y="1817241"/>
            <a:ext cx="14705320" cy="72249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(2)  Bivariate Analysis:</a:t>
            </a:r>
          </a:p>
        </p:txBody>
      </p:sp>
      <p:sp>
        <p:nvSpPr>
          <p:cNvPr id="9" name="TextBox 9"/>
          <p:cNvSpPr txBox="1"/>
          <p:nvPr/>
        </p:nvSpPr>
        <p:spPr>
          <a:xfrm>
            <a:off x="2109745" y="17324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782145" y="222250"/>
            <a:ext cx="16230600"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grpSp>
        <p:nvGrpSpPr>
          <p:cNvPr id="3" name="Group 3"/>
          <p:cNvGrpSpPr/>
          <p:nvPr/>
        </p:nvGrpSpPr>
        <p:grpSpPr>
          <a:xfrm>
            <a:off x="1028700" y="3820426"/>
            <a:ext cx="831747" cy="787270"/>
            <a:chOff x="0" y="0"/>
            <a:chExt cx="1108996" cy="1049694"/>
          </a:xfrm>
        </p:grpSpPr>
        <p:grpSp>
          <p:nvGrpSpPr>
            <p:cNvPr id="4" name="Group 4"/>
            <p:cNvGrpSpPr/>
            <p:nvPr/>
          </p:nvGrpSpPr>
          <p:grpSpPr>
            <a:xfrm>
              <a:off x="0" y="0"/>
              <a:ext cx="1108996" cy="1049694"/>
              <a:chOff x="0" y="0"/>
              <a:chExt cx="858719" cy="812800"/>
            </a:xfrm>
          </p:grpSpPr>
          <p:sp>
            <p:nvSpPr>
              <p:cNvPr id="5" name="Freeform 5"/>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6" name="TextBox 6"/>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1</a:t>
              </a:r>
            </a:p>
          </p:txBody>
        </p:sp>
      </p:grpSp>
      <p:sp>
        <p:nvSpPr>
          <p:cNvPr id="8" name="TextBox 8"/>
          <p:cNvSpPr txBox="1"/>
          <p:nvPr/>
        </p:nvSpPr>
        <p:spPr>
          <a:xfrm>
            <a:off x="2179162" y="3863545"/>
            <a:ext cx="15036767" cy="580390"/>
          </a:xfrm>
          <a:prstGeom prst="rect">
            <a:avLst/>
          </a:prstGeom>
        </p:spPr>
        <p:txBody>
          <a:bodyPr lIns="0" tIns="0" rIns="0" bIns="0" rtlCol="0" anchor="t">
            <a:spAutoFit/>
          </a:bodyPr>
          <a:lstStyle/>
          <a:p>
            <a:pPr algn="l">
              <a:lnSpc>
                <a:spcPts val="4759"/>
              </a:lnSpc>
            </a:pPr>
            <a:r>
              <a:rPr lang="en-US" sz="3399">
                <a:solidFill>
                  <a:srgbClr val="000000"/>
                </a:solidFill>
                <a:latin typeface="Alatsi Bold"/>
              </a:rPr>
              <a:t>Gender nearly doesn't affect satisfaction.</a:t>
            </a:r>
          </a:p>
        </p:txBody>
      </p:sp>
      <p:sp>
        <p:nvSpPr>
          <p:cNvPr id="9" name="TextBox 9"/>
          <p:cNvSpPr txBox="1"/>
          <p:nvPr/>
        </p:nvSpPr>
        <p:spPr>
          <a:xfrm>
            <a:off x="2222533" y="5769155"/>
            <a:ext cx="15036767" cy="580390"/>
          </a:xfrm>
          <a:prstGeom prst="rect">
            <a:avLst/>
          </a:prstGeom>
        </p:spPr>
        <p:txBody>
          <a:bodyPr lIns="0" tIns="0" rIns="0" bIns="0" rtlCol="0" anchor="t">
            <a:spAutoFit/>
          </a:bodyPr>
          <a:lstStyle/>
          <a:p>
            <a:pPr algn="l">
              <a:lnSpc>
                <a:spcPts val="4760"/>
              </a:lnSpc>
            </a:pPr>
            <a:r>
              <a:rPr lang="en-US" sz="3400">
                <a:solidFill>
                  <a:srgbClr val="000000"/>
                </a:solidFill>
                <a:latin typeface="Alatsi Bold"/>
              </a:rPr>
              <a:t>Satisfied Passengers usually go for Business travel.</a:t>
            </a:r>
          </a:p>
        </p:txBody>
      </p:sp>
      <p:sp>
        <p:nvSpPr>
          <p:cNvPr id="10" name="TextBox 10"/>
          <p:cNvSpPr txBox="1"/>
          <p:nvPr/>
        </p:nvSpPr>
        <p:spPr>
          <a:xfrm>
            <a:off x="2222533" y="6752426"/>
            <a:ext cx="15036767" cy="533570"/>
          </a:xfrm>
          <a:prstGeom prst="rect">
            <a:avLst/>
          </a:prstGeom>
        </p:spPr>
        <p:txBody>
          <a:bodyPr lIns="0" tIns="0" rIns="0" bIns="0" rtlCol="0" anchor="t">
            <a:spAutoFit/>
          </a:bodyPr>
          <a:lstStyle/>
          <a:p>
            <a:pPr algn="l">
              <a:lnSpc>
                <a:spcPts val="4322"/>
              </a:lnSpc>
            </a:pPr>
            <a:r>
              <a:rPr lang="en-US" sz="3087">
                <a:solidFill>
                  <a:srgbClr val="000000"/>
                </a:solidFill>
                <a:latin typeface="Alatsi Bold"/>
              </a:rPr>
              <a:t>Most people of Passengers going for Personal Travel are not satisfied.</a:t>
            </a:r>
          </a:p>
        </p:txBody>
      </p:sp>
      <p:grpSp>
        <p:nvGrpSpPr>
          <p:cNvPr id="11" name="Group 11"/>
          <p:cNvGrpSpPr/>
          <p:nvPr/>
        </p:nvGrpSpPr>
        <p:grpSpPr>
          <a:xfrm>
            <a:off x="15859155" y="0"/>
            <a:ext cx="1562612" cy="1673225"/>
            <a:chOff x="0" y="0"/>
            <a:chExt cx="2083482" cy="2230967"/>
          </a:xfrm>
        </p:grpSpPr>
        <p:grpSp>
          <p:nvGrpSpPr>
            <p:cNvPr id="12" name="Group 12"/>
            <p:cNvGrpSpPr/>
            <p:nvPr/>
          </p:nvGrpSpPr>
          <p:grpSpPr>
            <a:xfrm>
              <a:off x="75599" y="0"/>
              <a:ext cx="1932284" cy="2230967"/>
              <a:chOff x="0" y="0"/>
              <a:chExt cx="703982" cy="812800"/>
            </a:xfrm>
          </p:grpSpPr>
          <p:sp>
            <p:nvSpPr>
              <p:cNvPr id="13" name="Freeform 13"/>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CDDCE9"/>
              </a:solidFill>
            </p:spPr>
          </p:sp>
          <p:sp>
            <p:nvSpPr>
              <p:cNvPr id="14" name="TextBox 14"/>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13</a:t>
              </a:r>
            </a:p>
          </p:txBody>
        </p:sp>
      </p:grpSp>
      <p:sp>
        <p:nvSpPr>
          <p:cNvPr id="16" name="TextBox 16"/>
          <p:cNvSpPr txBox="1"/>
          <p:nvPr/>
        </p:nvSpPr>
        <p:spPr>
          <a:xfrm>
            <a:off x="627362" y="1876167"/>
            <a:ext cx="14705320" cy="146544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(1)  Bivariate Analysis:</a:t>
            </a:r>
          </a:p>
          <a:p>
            <a:pPr marL="902546" lvl="1" indent="-451273" algn="l">
              <a:lnSpc>
                <a:spcPts val="5852"/>
              </a:lnSpc>
              <a:buFont typeface="Arial"/>
              <a:buChar char="•"/>
            </a:pPr>
            <a:r>
              <a:rPr lang="en-US" sz="4180">
                <a:solidFill>
                  <a:srgbClr val="000000"/>
                </a:solidFill>
                <a:latin typeface="Alatsi Bold"/>
              </a:rPr>
              <a:t>Insights:</a:t>
            </a:r>
          </a:p>
        </p:txBody>
      </p:sp>
      <p:grpSp>
        <p:nvGrpSpPr>
          <p:cNvPr id="17" name="Group 17"/>
          <p:cNvGrpSpPr/>
          <p:nvPr/>
        </p:nvGrpSpPr>
        <p:grpSpPr>
          <a:xfrm>
            <a:off x="1028700" y="4722423"/>
            <a:ext cx="831747" cy="787270"/>
            <a:chOff x="0" y="0"/>
            <a:chExt cx="1108996" cy="1049694"/>
          </a:xfrm>
        </p:grpSpPr>
        <p:grpSp>
          <p:nvGrpSpPr>
            <p:cNvPr id="18" name="Group 18"/>
            <p:cNvGrpSpPr/>
            <p:nvPr/>
          </p:nvGrpSpPr>
          <p:grpSpPr>
            <a:xfrm>
              <a:off x="0" y="0"/>
              <a:ext cx="1108996" cy="1049694"/>
              <a:chOff x="0" y="0"/>
              <a:chExt cx="858719" cy="812800"/>
            </a:xfrm>
          </p:grpSpPr>
          <p:sp>
            <p:nvSpPr>
              <p:cNvPr id="19" name="Freeform 19"/>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20" name="TextBox 20"/>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2</a:t>
              </a:r>
            </a:p>
          </p:txBody>
        </p:sp>
      </p:grpSp>
      <p:grpSp>
        <p:nvGrpSpPr>
          <p:cNvPr id="22" name="Group 22"/>
          <p:cNvGrpSpPr/>
          <p:nvPr/>
        </p:nvGrpSpPr>
        <p:grpSpPr>
          <a:xfrm>
            <a:off x="1028700" y="5623993"/>
            <a:ext cx="831747" cy="787270"/>
            <a:chOff x="0" y="0"/>
            <a:chExt cx="1108996" cy="1049694"/>
          </a:xfrm>
        </p:grpSpPr>
        <p:grpSp>
          <p:nvGrpSpPr>
            <p:cNvPr id="23" name="Group 23"/>
            <p:cNvGrpSpPr/>
            <p:nvPr/>
          </p:nvGrpSpPr>
          <p:grpSpPr>
            <a:xfrm>
              <a:off x="0" y="0"/>
              <a:ext cx="1108996" cy="1049694"/>
              <a:chOff x="0" y="0"/>
              <a:chExt cx="858719" cy="812800"/>
            </a:xfrm>
          </p:grpSpPr>
          <p:sp>
            <p:nvSpPr>
              <p:cNvPr id="24" name="Freeform 24"/>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25" name="TextBox 25"/>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3</a:t>
              </a:r>
            </a:p>
          </p:txBody>
        </p:sp>
      </p:grpSp>
      <p:grpSp>
        <p:nvGrpSpPr>
          <p:cNvPr id="27" name="Group 27"/>
          <p:cNvGrpSpPr/>
          <p:nvPr/>
        </p:nvGrpSpPr>
        <p:grpSpPr>
          <a:xfrm>
            <a:off x="1028700" y="6658914"/>
            <a:ext cx="831747" cy="787270"/>
            <a:chOff x="0" y="0"/>
            <a:chExt cx="1108996" cy="1049694"/>
          </a:xfrm>
        </p:grpSpPr>
        <p:grpSp>
          <p:nvGrpSpPr>
            <p:cNvPr id="28" name="Group 28"/>
            <p:cNvGrpSpPr/>
            <p:nvPr/>
          </p:nvGrpSpPr>
          <p:grpSpPr>
            <a:xfrm>
              <a:off x="0" y="0"/>
              <a:ext cx="1108996" cy="1049694"/>
              <a:chOff x="0" y="0"/>
              <a:chExt cx="858719" cy="812800"/>
            </a:xfrm>
          </p:grpSpPr>
          <p:sp>
            <p:nvSpPr>
              <p:cNvPr id="29" name="Freeform 29"/>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30" name="TextBox 30"/>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4</a:t>
              </a:r>
            </a:p>
          </p:txBody>
        </p:sp>
      </p:grpSp>
      <p:sp>
        <p:nvSpPr>
          <p:cNvPr id="32" name="TextBox 32"/>
          <p:cNvSpPr txBox="1"/>
          <p:nvPr/>
        </p:nvSpPr>
        <p:spPr>
          <a:xfrm>
            <a:off x="514350" y="4792526"/>
            <a:ext cx="17259300" cy="580390"/>
          </a:xfrm>
          <a:prstGeom prst="rect">
            <a:avLst/>
          </a:prstGeom>
        </p:spPr>
        <p:txBody>
          <a:bodyPr lIns="0" tIns="0" rIns="0" bIns="0" rtlCol="0" anchor="t">
            <a:spAutoFit/>
          </a:bodyPr>
          <a:lstStyle/>
          <a:p>
            <a:pPr algn="ctr">
              <a:lnSpc>
                <a:spcPts val="4760"/>
              </a:lnSpc>
              <a:spcBef>
                <a:spcPct val="0"/>
              </a:spcBef>
            </a:pPr>
            <a:r>
              <a:rPr lang="en-US" sz="3400">
                <a:solidFill>
                  <a:srgbClr val="000000"/>
                </a:solidFill>
                <a:latin typeface="Alatsi Bold"/>
              </a:rPr>
              <a:t>Loyal passengers have higher satisfaction percentages than Disloyal ones.</a:t>
            </a:r>
          </a:p>
        </p:txBody>
      </p:sp>
      <p:sp>
        <p:nvSpPr>
          <p:cNvPr id="33" name="TextBox 33"/>
          <p:cNvSpPr txBox="1"/>
          <p:nvPr/>
        </p:nvSpPr>
        <p:spPr>
          <a:xfrm>
            <a:off x="2222533" y="7638842"/>
            <a:ext cx="10090309" cy="563880"/>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Alatsi Bold"/>
              </a:rPr>
              <a:t>Satisfied Passengers use Business Class while travelling.</a:t>
            </a:r>
          </a:p>
        </p:txBody>
      </p:sp>
      <p:grpSp>
        <p:nvGrpSpPr>
          <p:cNvPr id="34" name="Group 34"/>
          <p:cNvGrpSpPr/>
          <p:nvPr/>
        </p:nvGrpSpPr>
        <p:grpSpPr>
          <a:xfrm>
            <a:off x="1028700" y="7560484"/>
            <a:ext cx="831747" cy="787270"/>
            <a:chOff x="0" y="0"/>
            <a:chExt cx="1108996" cy="1049694"/>
          </a:xfrm>
        </p:grpSpPr>
        <p:grpSp>
          <p:nvGrpSpPr>
            <p:cNvPr id="35" name="Group 35"/>
            <p:cNvGrpSpPr/>
            <p:nvPr/>
          </p:nvGrpSpPr>
          <p:grpSpPr>
            <a:xfrm>
              <a:off x="0" y="0"/>
              <a:ext cx="1108996" cy="1049694"/>
              <a:chOff x="0" y="0"/>
              <a:chExt cx="858719" cy="812800"/>
            </a:xfrm>
          </p:grpSpPr>
          <p:sp>
            <p:nvSpPr>
              <p:cNvPr id="36" name="Freeform 36"/>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37" name="TextBox 37"/>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38" name="TextBox 38"/>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5</a:t>
              </a:r>
            </a:p>
          </p:txBody>
        </p:sp>
      </p:grpSp>
      <p:sp>
        <p:nvSpPr>
          <p:cNvPr id="39" name="TextBox 39"/>
          <p:cNvSpPr txBox="1"/>
          <p:nvPr/>
        </p:nvSpPr>
        <p:spPr>
          <a:xfrm>
            <a:off x="2177884" y="8540412"/>
            <a:ext cx="11906250" cy="563880"/>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Alatsi Bold"/>
              </a:rPr>
              <a:t>Passengers using Eco travelling are the least Satisfied Passengers.</a:t>
            </a:r>
          </a:p>
        </p:txBody>
      </p:sp>
      <p:grpSp>
        <p:nvGrpSpPr>
          <p:cNvPr id="40" name="Group 40"/>
          <p:cNvGrpSpPr/>
          <p:nvPr/>
        </p:nvGrpSpPr>
        <p:grpSpPr>
          <a:xfrm>
            <a:off x="1028700" y="8462054"/>
            <a:ext cx="831747" cy="787270"/>
            <a:chOff x="0" y="0"/>
            <a:chExt cx="1108996" cy="1049694"/>
          </a:xfrm>
        </p:grpSpPr>
        <p:grpSp>
          <p:nvGrpSpPr>
            <p:cNvPr id="41" name="Group 41"/>
            <p:cNvGrpSpPr/>
            <p:nvPr/>
          </p:nvGrpSpPr>
          <p:grpSpPr>
            <a:xfrm>
              <a:off x="0" y="0"/>
              <a:ext cx="1108996" cy="1049694"/>
              <a:chOff x="0" y="0"/>
              <a:chExt cx="858719" cy="812800"/>
            </a:xfrm>
          </p:grpSpPr>
          <p:sp>
            <p:nvSpPr>
              <p:cNvPr id="42" name="Freeform 42"/>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43" name="TextBox 43"/>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6</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782145" y="222250"/>
            <a:ext cx="16230600"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grpSp>
        <p:nvGrpSpPr>
          <p:cNvPr id="3" name="Group 3"/>
          <p:cNvGrpSpPr/>
          <p:nvPr/>
        </p:nvGrpSpPr>
        <p:grpSpPr>
          <a:xfrm>
            <a:off x="409861" y="3653458"/>
            <a:ext cx="887915" cy="787270"/>
            <a:chOff x="0" y="0"/>
            <a:chExt cx="1183887" cy="1049694"/>
          </a:xfrm>
        </p:grpSpPr>
        <p:grpSp>
          <p:nvGrpSpPr>
            <p:cNvPr id="4" name="Group 4"/>
            <p:cNvGrpSpPr/>
            <p:nvPr/>
          </p:nvGrpSpPr>
          <p:grpSpPr>
            <a:xfrm>
              <a:off x="0" y="0"/>
              <a:ext cx="1183887" cy="1049694"/>
              <a:chOff x="0" y="0"/>
              <a:chExt cx="916709" cy="812800"/>
            </a:xfrm>
          </p:grpSpPr>
          <p:sp>
            <p:nvSpPr>
              <p:cNvPr id="5" name="Freeform 5"/>
              <p:cNvSpPr/>
              <p:nvPr/>
            </p:nvSpPr>
            <p:spPr>
              <a:xfrm>
                <a:off x="0" y="0"/>
                <a:ext cx="916709" cy="812800"/>
              </a:xfrm>
              <a:custGeom>
                <a:avLst/>
                <a:gdLst/>
                <a:ahLst/>
                <a:cxnLst/>
                <a:rect l="l" t="t" r="r" b="b"/>
                <a:pathLst>
                  <a:path w="916709" h="812800">
                    <a:moveTo>
                      <a:pt x="458354" y="0"/>
                    </a:moveTo>
                    <a:cubicBezTo>
                      <a:pt x="205212" y="0"/>
                      <a:pt x="0" y="181951"/>
                      <a:pt x="0" y="406400"/>
                    </a:cubicBezTo>
                    <a:cubicBezTo>
                      <a:pt x="0" y="630849"/>
                      <a:pt x="205212" y="812800"/>
                      <a:pt x="458354" y="812800"/>
                    </a:cubicBezTo>
                    <a:cubicBezTo>
                      <a:pt x="711496" y="812800"/>
                      <a:pt x="916709" y="630849"/>
                      <a:pt x="916709" y="406400"/>
                    </a:cubicBezTo>
                    <a:cubicBezTo>
                      <a:pt x="916709" y="181951"/>
                      <a:pt x="711496" y="0"/>
                      <a:pt x="458354" y="0"/>
                    </a:cubicBezTo>
                    <a:close/>
                  </a:path>
                </a:pathLst>
              </a:custGeom>
              <a:solidFill>
                <a:srgbClr val="E9C7C6"/>
              </a:solidFill>
            </p:spPr>
          </p:sp>
          <p:sp>
            <p:nvSpPr>
              <p:cNvPr id="6" name="TextBox 6"/>
              <p:cNvSpPr txBox="1"/>
              <p:nvPr/>
            </p:nvSpPr>
            <p:spPr>
              <a:xfrm>
                <a:off x="85941" y="38100"/>
                <a:ext cx="744826"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94167"/>
              <a:ext cx="1183887"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7</a:t>
              </a:r>
            </a:p>
          </p:txBody>
        </p:sp>
      </p:grpSp>
      <p:sp>
        <p:nvSpPr>
          <p:cNvPr id="8" name="TextBox 8"/>
          <p:cNvSpPr txBox="1"/>
          <p:nvPr/>
        </p:nvSpPr>
        <p:spPr>
          <a:xfrm>
            <a:off x="1638014" y="3629606"/>
            <a:ext cx="16052204" cy="1180465"/>
          </a:xfrm>
          <a:prstGeom prst="rect">
            <a:avLst/>
          </a:prstGeom>
        </p:spPr>
        <p:txBody>
          <a:bodyPr lIns="0" tIns="0" rIns="0" bIns="0" rtlCol="0" anchor="t">
            <a:spAutoFit/>
          </a:bodyPr>
          <a:lstStyle/>
          <a:p>
            <a:pPr algn="l">
              <a:lnSpc>
                <a:spcPts val="4759"/>
              </a:lnSpc>
            </a:pPr>
            <a:r>
              <a:rPr lang="en-US" sz="3399">
                <a:solidFill>
                  <a:srgbClr val="000000"/>
                </a:solidFill>
                <a:latin typeface="Alatsi Bold"/>
              </a:rPr>
              <a:t>More than 80% of passengers flying in economy are either Neutral or Dissatisfied. That shows us that it needs some improvement</a:t>
            </a:r>
          </a:p>
        </p:txBody>
      </p:sp>
      <p:sp>
        <p:nvSpPr>
          <p:cNvPr id="9" name="TextBox 9"/>
          <p:cNvSpPr txBox="1"/>
          <p:nvPr/>
        </p:nvSpPr>
        <p:spPr>
          <a:xfrm>
            <a:off x="1684313" y="6110650"/>
            <a:ext cx="16052204" cy="580390"/>
          </a:xfrm>
          <a:prstGeom prst="rect">
            <a:avLst/>
          </a:prstGeom>
        </p:spPr>
        <p:txBody>
          <a:bodyPr lIns="0" tIns="0" rIns="0" bIns="0" rtlCol="0" anchor="t">
            <a:spAutoFit/>
          </a:bodyPr>
          <a:lstStyle/>
          <a:p>
            <a:pPr algn="l">
              <a:lnSpc>
                <a:spcPts val="4760"/>
              </a:lnSpc>
            </a:pPr>
            <a:r>
              <a:rPr lang="en-US" sz="3400">
                <a:solidFill>
                  <a:srgbClr val="000000"/>
                </a:solidFill>
                <a:latin typeface="Alatsi Bold"/>
              </a:rPr>
              <a:t>atisfied Passengers have more long-distance flights than the dissatisfied.</a:t>
            </a:r>
          </a:p>
        </p:txBody>
      </p:sp>
      <p:sp>
        <p:nvSpPr>
          <p:cNvPr id="10" name="TextBox 10"/>
          <p:cNvSpPr txBox="1"/>
          <p:nvPr/>
        </p:nvSpPr>
        <p:spPr>
          <a:xfrm>
            <a:off x="1638014" y="7008792"/>
            <a:ext cx="16052204" cy="580390"/>
          </a:xfrm>
          <a:prstGeom prst="rect">
            <a:avLst/>
          </a:prstGeom>
        </p:spPr>
        <p:txBody>
          <a:bodyPr lIns="0" tIns="0" rIns="0" bIns="0" rtlCol="0" anchor="t">
            <a:spAutoFit/>
          </a:bodyPr>
          <a:lstStyle/>
          <a:p>
            <a:pPr algn="l">
              <a:lnSpc>
                <a:spcPts val="4760"/>
              </a:lnSpc>
            </a:pPr>
            <a:r>
              <a:rPr lang="en-US" sz="3400">
                <a:solidFill>
                  <a:srgbClr val="000000"/>
                </a:solidFill>
                <a:latin typeface="Alatsi Bold"/>
              </a:rPr>
              <a:t> The more the delay the less the satisfied passenger's portion.</a:t>
            </a:r>
          </a:p>
        </p:txBody>
      </p:sp>
      <p:grpSp>
        <p:nvGrpSpPr>
          <p:cNvPr id="11" name="Group 11"/>
          <p:cNvGrpSpPr/>
          <p:nvPr/>
        </p:nvGrpSpPr>
        <p:grpSpPr>
          <a:xfrm>
            <a:off x="15859155" y="0"/>
            <a:ext cx="1562612" cy="1673225"/>
            <a:chOff x="0" y="0"/>
            <a:chExt cx="2083482" cy="2230967"/>
          </a:xfrm>
        </p:grpSpPr>
        <p:grpSp>
          <p:nvGrpSpPr>
            <p:cNvPr id="12" name="Group 12"/>
            <p:cNvGrpSpPr/>
            <p:nvPr/>
          </p:nvGrpSpPr>
          <p:grpSpPr>
            <a:xfrm>
              <a:off x="75599" y="0"/>
              <a:ext cx="1932284" cy="2230967"/>
              <a:chOff x="0" y="0"/>
              <a:chExt cx="703982" cy="812800"/>
            </a:xfrm>
          </p:grpSpPr>
          <p:sp>
            <p:nvSpPr>
              <p:cNvPr id="13" name="Freeform 13"/>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CDDCE9"/>
              </a:solidFill>
            </p:spPr>
          </p:sp>
          <p:sp>
            <p:nvSpPr>
              <p:cNvPr id="14" name="TextBox 14"/>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14</a:t>
              </a:r>
            </a:p>
          </p:txBody>
        </p:sp>
      </p:grpSp>
      <p:sp>
        <p:nvSpPr>
          <p:cNvPr id="16" name="TextBox 16"/>
          <p:cNvSpPr txBox="1"/>
          <p:nvPr/>
        </p:nvSpPr>
        <p:spPr>
          <a:xfrm>
            <a:off x="627362" y="1876167"/>
            <a:ext cx="14705320" cy="146544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(1)  Bivariate Analysis:</a:t>
            </a:r>
          </a:p>
          <a:p>
            <a:pPr marL="902546" lvl="1" indent="-451273" algn="l">
              <a:lnSpc>
                <a:spcPts val="5852"/>
              </a:lnSpc>
              <a:buFont typeface="Arial"/>
              <a:buChar char="•"/>
            </a:pPr>
            <a:r>
              <a:rPr lang="en-US" sz="4180">
                <a:solidFill>
                  <a:srgbClr val="000000"/>
                </a:solidFill>
                <a:latin typeface="Alatsi Bold"/>
              </a:rPr>
              <a:t>Insights:</a:t>
            </a:r>
          </a:p>
        </p:txBody>
      </p:sp>
      <p:grpSp>
        <p:nvGrpSpPr>
          <p:cNvPr id="17" name="Group 17"/>
          <p:cNvGrpSpPr/>
          <p:nvPr/>
        </p:nvGrpSpPr>
        <p:grpSpPr>
          <a:xfrm>
            <a:off x="409861" y="4986515"/>
            <a:ext cx="887915" cy="787270"/>
            <a:chOff x="0" y="0"/>
            <a:chExt cx="1183887" cy="1049694"/>
          </a:xfrm>
        </p:grpSpPr>
        <p:grpSp>
          <p:nvGrpSpPr>
            <p:cNvPr id="18" name="Group 18"/>
            <p:cNvGrpSpPr/>
            <p:nvPr/>
          </p:nvGrpSpPr>
          <p:grpSpPr>
            <a:xfrm>
              <a:off x="0" y="0"/>
              <a:ext cx="1183887" cy="1049694"/>
              <a:chOff x="0" y="0"/>
              <a:chExt cx="916709" cy="812800"/>
            </a:xfrm>
          </p:grpSpPr>
          <p:sp>
            <p:nvSpPr>
              <p:cNvPr id="19" name="Freeform 19"/>
              <p:cNvSpPr/>
              <p:nvPr/>
            </p:nvSpPr>
            <p:spPr>
              <a:xfrm>
                <a:off x="0" y="0"/>
                <a:ext cx="916709" cy="812800"/>
              </a:xfrm>
              <a:custGeom>
                <a:avLst/>
                <a:gdLst/>
                <a:ahLst/>
                <a:cxnLst/>
                <a:rect l="l" t="t" r="r" b="b"/>
                <a:pathLst>
                  <a:path w="916709" h="812800">
                    <a:moveTo>
                      <a:pt x="458354" y="0"/>
                    </a:moveTo>
                    <a:cubicBezTo>
                      <a:pt x="205212" y="0"/>
                      <a:pt x="0" y="181951"/>
                      <a:pt x="0" y="406400"/>
                    </a:cubicBezTo>
                    <a:cubicBezTo>
                      <a:pt x="0" y="630849"/>
                      <a:pt x="205212" y="812800"/>
                      <a:pt x="458354" y="812800"/>
                    </a:cubicBezTo>
                    <a:cubicBezTo>
                      <a:pt x="711496" y="812800"/>
                      <a:pt x="916709" y="630849"/>
                      <a:pt x="916709" y="406400"/>
                    </a:cubicBezTo>
                    <a:cubicBezTo>
                      <a:pt x="916709" y="181951"/>
                      <a:pt x="711496" y="0"/>
                      <a:pt x="458354" y="0"/>
                    </a:cubicBezTo>
                    <a:close/>
                  </a:path>
                </a:pathLst>
              </a:custGeom>
              <a:solidFill>
                <a:srgbClr val="E9C7C6"/>
              </a:solidFill>
            </p:spPr>
          </p:sp>
          <p:sp>
            <p:nvSpPr>
              <p:cNvPr id="20" name="TextBox 20"/>
              <p:cNvSpPr txBox="1"/>
              <p:nvPr/>
            </p:nvSpPr>
            <p:spPr>
              <a:xfrm>
                <a:off x="85941" y="38100"/>
                <a:ext cx="744826" cy="6985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0" y="94167"/>
              <a:ext cx="1183887"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8</a:t>
              </a:r>
            </a:p>
          </p:txBody>
        </p:sp>
      </p:grpSp>
      <p:grpSp>
        <p:nvGrpSpPr>
          <p:cNvPr id="22" name="Group 22"/>
          <p:cNvGrpSpPr/>
          <p:nvPr/>
        </p:nvGrpSpPr>
        <p:grpSpPr>
          <a:xfrm>
            <a:off x="409861" y="5945235"/>
            <a:ext cx="887915" cy="787270"/>
            <a:chOff x="0" y="0"/>
            <a:chExt cx="1183887" cy="1049694"/>
          </a:xfrm>
        </p:grpSpPr>
        <p:grpSp>
          <p:nvGrpSpPr>
            <p:cNvPr id="23" name="Group 23"/>
            <p:cNvGrpSpPr/>
            <p:nvPr/>
          </p:nvGrpSpPr>
          <p:grpSpPr>
            <a:xfrm>
              <a:off x="0" y="0"/>
              <a:ext cx="1183887" cy="1049694"/>
              <a:chOff x="0" y="0"/>
              <a:chExt cx="916709" cy="812800"/>
            </a:xfrm>
          </p:grpSpPr>
          <p:sp>
            <p:nvSpPr>
              <p:cNvPr id="24" name="Freeform 24"/>
              <p:cNvSpPr/>
              <p:nvPr/>
            </p:nvSpPr>
            <p:spPr>
              <a:xfrm>
                <a:off x="0" y="0"/>
                <a:ext cx="916709" cy="812800"/>
              </a:xfrm>
              <a:custGeom>
                <a:avLst/>
                <a:gdLst/>
                <a:ahLst/>
                <a:cxnLst/>
                <a:rect l="l" t="t" r="r" b="b"/>
                <a:pathLst>
                  <a:path w="916709" h="812800">
                    <a:moveTo>
                      <a:pt x="458354" y="0"/>
                    </a:moveTo>
                    <a:cubicBezTo>
                      <a:pt x="205212" y="0"/>
                      <a:pt x="0" y="181951"/>
                      <a:pt x="0" y="406400"/>
                    </a:cubicBezTo>
                    <a:cubicBezTo>
                      <a:pt x="0" y="630849"/>
                      <a:pt x="205212" y="812800"/>
                      <a:pt x="458354" y="812800"/>
                    </a:cubicBezTo>
                    <a:cubicBezTo>
                      <a:pt x="711496" y="812800"/>
                      <a:pt x="916709" y="630849"/>
                      <a:pt x="916709" y="406400"/>
                    </a:cubicBezTo>
                    <a:cubicBezTo>
                      <a:pt x="916709" y="181951"/>
                      <a:pt x="711496" y="0"/>
                      <a:pt x="458354" y="0"/>
                    </a:cubicBezTo>
                    <a:close/>
                  </a:path>
                </a:pathLst>
              </a:custGeom>
              <a:solidFill>
                <a:srgbClr val="E9C7C6"/>
              </a:solidFill>
            </p:spPr>
          </p:sp>
          <p:sp>
            <p:nvSpPr>
              <p:cNvPr id="25" name="TextBox 25"/>
              <p:cNvSpPr txBox="1"/>
              <p:nvPr/>
            </p:nvSpPr>
            <p:spPr>
              <a:xfrm>
                <a:off x="85941" y="38100"/>
                <a:ext cx="744826" cy="6985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0" y="94167"/>
              <a:ext cx="1183887"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9</a:t>
              </a:r>
            </a:p>
          </p:txBody>
        </p:sp>
      </p:grpSp>
      <p:grpSp>
        <p:nvGrpSpPr>
          <p:cNvPr id="27" name="Group 27"/>
          <p:cNvGrpSpPr/>
          <p:nvPr/>
        </p:nvGrpSpPr>
        <p:grpSpPr>
          <a:xfrm>
            <a:off x="409861" y="6938690"/>
            <a:ext cx="887915" cy="787270"/>
            <a:chOff x="0" y="0"/>
            <a:chExt cx="1183887" cy="1049694"/>
          </a:xfrm>
        </p:grpSpPr>
        <p:grpSp>
          <p:nvGrpSpPr>
            <p:cNvPr id="28" name="Group 28"/>
            <p:cNvGrpSpPr/>
            <p:nvPr/>
          </p:nvGrpSpPr>
          <p:grpSpPr>
            <a:xfrm>
              <a:off x="0" y="0"/>
              <a:ext cx="1183887" cy="1049694"/>
              <a:chOff x="0" y="0"/>
              <a:chExt cx="916709" cy="812800"/>
            </a:xfrm>
          </p:grpSpPr>
          <p:sp>
            <p:nvSpPr>
              <p:cNvPr id="29" name="Freeform 29"/>
              <p:cNvSpPr/>
              <p:nvPr/>
            </p:nvSpPr>
            <p:spPr>
              <a:xfrm>
                <a:off x="0" y="0"/>
                <a:ext cx="916709" cy="812800"/>
              </a:xfrm>
              <a:custGeom>
                <a:avLst/>
                <a:gdLst/>
                <a:ahLst/>
                <a:cxnLst/>
                <a:rect l="l" t="t" r="r" b="b"/>
                <a:pathLst>
                  <a:path w="916709" h="812800">
                    <a:moveTo>
                      <a:pt x="458354" y="0"/>
                    </a:moveTo>
                    <a:cubicBezTo>
                      <a:pt x="205212" y="0"/>
                      <a:pt x="0" y="181951"/>
                      <a:pt x="0" y="406400"/>
                    </a:cubicBezTo>
                    <a:cubicBezTo>
                      <a:pt x="0" y="630849"/>
                      <a:pt x="205212" y="812800"/>
                      <a:pt x="458354" y="812800"/>
                    </a:cubicBezTo>
                    <a:cubicBezTo>
                      <a:pt x="711496" y="812800"/>
                      <a:pt x="916709" y="630849"/>
                      <a:pt x="916709" y="406400"/>
                    </a:cubicBezTo>
                    <a:cubicBezTo>
                      <a:pt x="916709" y="181951"/>
                      <a:pt x="711496" y="0"/>
                      <a:pt x="458354" y="0"/>
                    </a:cubicBezTo>
                    <a:close/>
                  </a:path>
                </a:pathLst>
              </a:custGeom>
              <a:solidFill>
                <a:srgbClr val="E9C7C6"/>
              </a:solidFill>
            </p:spPr>
          </p:sp>
          <p:sp>
            <p:nvSpPr>
              <p:cNvPr id="30" name="TextBox 30"/>
              <p:cNvSpPr txBox="1"/>
              <p:nvPr/>
            </p:nvSpPr>
            <p:spPr>
              <a:xfrm>
                <a:off x="85941" y="38100"/>
                <a:ext cx="744826" cy="6985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0" y="94167"/>
              <a:ext cx="1183887"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10</a:t>
              </a:r>
            </a:p>
          </p:txBody>
        </p:sp>
      </p:grpSp>
      <p:sp>
        <p:nvSpPr>
          <p:cNvPr id="32" name="TextBox 32"/>
          <p:cNvSpPr txBox="1"/>
          <p:nvPr/>
        </p:nvSpPr>
        <p:spPr>
          <a:xfrm>
            <a:off x="1532612" y="5029146"/>
            <a:ext cx="15668653" cy="1180465"/>
          </a:xfrm>
          <a:prstGeom prst="rect">
            <a:avLst/>
          </a:prstGeom>
        </p:spPr>
        <p:txBody>
          <a:bodyPr lIns="0" tIns="0" rIns="0" bIns="0" rtlCol="0" anchor="t">
            <a:spAutoFit/>
          </a:bodyPr>
          <a:lstStyle/>
          <a:p>
            <a:pPr algn="ctr">
              <a:lnSpc>
                <a:spcPts val="4760"/>
              </a:lnSpc>
              <a:spcBef>
                <a:spcPct val="0"/>
              </a:spcBef>
            </a:pPr>
            <a:r>
              <a:rPr lang="en-US" sz="3400">
                <a:solidFill>
                  <a:srgbClr val="000000"/>
                </a:solidFill>
                <a:latin typeface="Alatsi Bold"/>
              </a:rPr>
              <a:t>Most Satisfied Passengers are in range [37-53] year &amp; Most Unsatisfied are in range [7-36] year</a:t>
            </a:r>
          </a:p>
        </p:txBody>
      </p:sp>
      <p:sp>
        <p:nvSpPr>
          <p:cNvPr id="33" name="TextBox 33"/>
          <p:cNvSpPr txBox="1"/>
          <p:nvPr/>
        </p:nvSpPr>
        <p:spPr>
          <a:xfrm>
            <a:off x="1684313" y="7918833"/>
            <a:ext cx="15516951" cy="1144905"/>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Alatsi Bold"/>
              </a:rPr>
              <a:t>The most frequency in the levels of satisfaction is 4 for all except: [Inflight Wi-Fi service, Ease of Online booking, Gate location] is 3</a:t>
            </a:r>
          </a:p>
        </p:txBody>
      </p:sp>
      <p:grpSp>
        <p:nvGrpSpPr>
          <p:cNvPr id="34" name="Group 34"/>
          <p:cNvGrpSpPr/>
          <p:nvPr/>
        </p:nvGrpSpPr>
        <p:grpSpPr>
          <a:xfrm>
            <a:off x="409861" y="7898045"/>
            <a:ext cx="887915" cy="787270"/>
            <a:chOff x="0" y="0"/>
            <a:chExt cx="1183887" cy="1049694"/>
          </a:xfrm>
        </p:grpSpPr>
        <p:grpSp>
          <p:nvGrpSpPr>
            <p:cNvPr id="35" name="Group 35"/>
            <p:cNvGrpSpPr/>
            <p:nvPr/>
          </p:nvGrpSpPr>
          <p:grpSpPr>
            <a:xfrm>
              <a:off x="0" y="0"/>
              <a:ext cx="1183887" cy="1049694"/>
              <a:chOff x="0" y="0"/>
              <a:chExt cx="916709" cy="812800"/>
            </a:xfrm>
          </p:grpSpPr>
          <p:sp>
            <p:nvSpPr>
              <p:cNvPr id="36" name="Freeform 36"/>
              <p:cNvSpPr/>
              <p:nvPr/>
            </p:nvSpPr>
            <p:spPr>
              <a:xfrm>
                <a:off x="0" y="0"/>
                <a:ext cx="916709" cy="812800"/>
              </a:xfrm>
              <a:custGeom>
                <a:avLst/>
                <a:gdLst/>
                <a:ahLst/>
                <a:cxnLst/>
                <a:rect l="l" t="t" r="r" b="b"/>
                <a:pathLst>
                  <a:path w="916709" h="812800">
                    <a:moveTo>
                      <a:pt x="458354" y="0"/>
                    </a:moveTo>
                    <a:cubicBezTo>
                      <a:pt x="205212" y="0"/>
                      <a:pt x="0" y="181951"/>
                      <a:pt x="0" y="406400"/>
                    </a:cubicBezTo>
                    <a:cubicBezTo>
                      <a:pt x="0" y="630849"/>
                      <a:pt x="205212" y="812800"/>
                      <a:pt x="458354" y="812800"/>
                    </a:cubicBezTo>
                    <a:cubicBezTo>
                      <a:pt x="711496" y="812800"/>
                      <a:pt x="916709" y="630849"/>
                      <a:pt x="916709" y="406400"/>
                    </a:cubicBezTo>
                    <a:cubicBezTo>
                      <a:pt x="916709" y="181951"/>
                      <a:pt x="711496" y="0"/>
                      <a:pt x="458354" y="0"/>
                    </a:cubicBezTo>
                    <a:close/>
                  </a:path>
                </a:pathLst>
              </a:custGeom>
              <a:solidFill>
                <a:srgbClr val="E9C7C6"/>
              </a:solidFill>
            </p:spPr>
          </p:sp>
          <p:sp>
            <p:nvSpPr>
              <p:cNvPr id="37" name="TextBox 37"/>
              <p:cNvSpPr txBox="1"/>
              <p:nvPr/>
            </p:nvSpPr>
            <p:spPr>
              <a:xfrm>
                <a:off x="85941" y="38100"/>
                <a:ext cx="744826" cy="698500"/>
              </a:xfrm>
              <a:prstGeom prst="rect">
                <a:avLst/>
              </a:prstGeom>
            </p:spPr>
            <p:txBody>
              <a:bodyPr lIns="50800" tIns="50800" rIns="50800" bIns="50800" rtlCol="0" anchor="ctr"/>
              <a:lstStyle/>
              <a:p>
                <a:pPr algn="ctr">
                  <a:lnSpc>
                    <a:spcPts val="2659"/>
                  </a:lnSpc>
                </a:pPr>
                <a:endParaRPr/>
              </a:p>
            </p:txBody>
          </p:sp>
        </p:grpSp>
        <p:sp>
          <p:nvSpPr>
            <p:cNvPr id="38" name="TextBox 38"/>
            <p:cNvSpPr txBox="1"/>
            <p:nvPr/>
          </p:nvSpPr>
          <p:spPr>
            <a:xfrm>
              <a:off x="0" y="94167"/>
              <a:ext cx="1183887"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11</a:t>
              </a:r>
            </a:p>
          </p:txBody>
        </p:sp>
      </p:grpSp>
      <p:sp>
        <p:nvSpPr>
          <p:cNvPr id="39" name="TextBox 39"/>
          <p:cNvSpPr txBox="1"/>
          <p:nvPr/>
        </p:nvSpPr>
        <p:spPr>
          <a:xfrm>
            <a:off x="1116291" y="9142095"/>
            <a:ext cx="14947074" cy="1144905"/>
          </a:xfrm>
          <a:prstGeom prst="rect">
            <a:avLst/>
          </a:prstGeom>
        </p:spPr>
        <p:txBody>
          <a:bodyPr lIns="0" tIns="0" rIns="0" bIns="0" rtlCol="0" anchor="t">
            <a:spAutoFit/>
          </a:bodyPr>
          <a:lstStyle/>
          <a:p>
            <a:pPr algn="ctr">
              <a:lnSpc>
                <a:spcPts val="4620"/>
              </a:lnSpc>
            </a:pPr>
            <a:r>
              <a:rPr lang="en-US" sz="3300">
                <a:solidFill>
                  <a:srgbClr val="000000"/>
                </a:solidFill>
                <a:latin typeface="Alatsi Bold"/>
              </a:rPr>
              <a:t>Rate 3 is the most frequent between unsatisfied passengers in services </a:t>
            </a:r>
          </a:p>
          <a:p>
            <a:pPr algn="ctr">
              <a:lnSpc>
                <a:spcPts val="4620"/>
              </a:lnSpc>
              <a:spcBef>
                <a:spcPct val="0"/>
              </a:spcBef>
            </a:pPr>
            <a:endParaRPr lang="en-US" sz="3300">
              <a:solidFill>
                <a:srgbClr val="000000"/>
              </a:solidFill>
              <a:latin typeface="Alatsi Bold"/>
            </a:endParaRPr>
          </a:p>
        </p:txBody>
      </p:sp>
      <p:grpSp>
        <p:nvGrpSpPr>
          <p:cNvPr id="40" name="Group 40"/>
          <p:cNvGrpSpPr/>
          <p:nvPr/>
        </p:nvGrpSpPr>
        <p:grpSpPr>
          <a:xfrm>
            <a:off x="409861" y="9063737"/>
            <a:ext cx="887915" cy="787270"/>
            <a:chOff x="0" y="0"/>
            <a:chExt cx="1183887" cy="1049694"/>
          </a:xfrm>
        </p:grpSpPr>
        <p:grpSp>
          <p:nvGrpSpPr>
            <p:cNvPr id="41" name="Group 41"/>
            <p:cNvGrpSpPr/>
            <p:nvPr/>
          </p:nvGrpSpPr>
          <p:grpSpPr>
            <a:xfrm>
              <a:off x="0" y="0"/>
              <a:ext cx="1183887" cy="1049694"/>
              <a:chOff x="0" y="0"/>
              <a:chExt cx="916709" cy="812800"/>
            </a:xfrm>
          </p:grpSpPr>
          <p:sp>
            <p:nvSpPr>
              <p:cNvPr id="42" name="Freeform 42"/>
              <p:cNvSpPr/>
              <p:nvPr/>
            </p:nvSpPr>
            <p:spPr>
              <a:xfrm>
                <a:off x="0" y="0"/>
                <a:ext cx="916709" cy="812800"/>
              </a:xfrm>
              <a:custGeom>
                <a:avLst/>
                <a:gdLst/>
                <a:ahLst/>
                <a:cxnLst/>
                <a:rect l="l" t="t" r="r" b="b"/>
                <a:pathLst>
                  <a:path w="916709" h="812800">
                    <a:moveTo>
                      <a:pt x="458354" y="0"/>
                    </a:moveTo>
                    <a:cubicBezTo>
                      <a:pt x="205212" y="0"/>
                      <a:pt x="0" y="181951"/>
                      <a:pt x="0" y="406400"/>
                    </a:cubicBezTo>
                    <a:cubicBezTo>
                      <a:pt x="0" y="630849"/>
                      <a:pt x="205212" y="812800"/>
                      <a:pt x="458354" y="812800"/>
                    </a:cubicBezTo>
                    <a:cubicBezTo>
                      <a:pt x="711496" y="812800"/>
                      <a:pt x="916709" y="630849"/>
                      <a:pt x="916709" y="406400"/>
                    </a:cubicBezTo>
                    <a:cubicBezTo>
                      <a:pt x="916709" y="181951"/>
                      <a:pt x="711496" y="0"/>
                      <a:pt x="458354" y="0"/>
                    </a:cubicBezTo>
                    <a:close/>
                  </a:path>
                </a:pathLst>
              </a:custGeom>
              <a:solidFill>
                <a:srgbClr val="E9C7C6"/>
              </a:solidFill>
            </p:spPr>
          </p:sp>
          <p:sp>
            <p:nvSpPr>
              <p:cNvPr id="43" name="TextBox 43"/>
              <p:cNvSpPr txBox="1"/>
              <p:nvPr/>
            </p:nvSpPr>
            <p:spPr>
              <a:xfrm>
                <a:off x="85941" y="38100"/>
                <a:ext cx="744826" cy="698500"/>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0" y="94167"/>
              <a:ext cx="1183887"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12</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782145" y="222250"/>
            <a:ext cx="16230600"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grpSp>
        <p:nvGrpSpPr>
          <p:cNvPr id="3" name="Group 3"/>
          <p:cNvGrpSpPr/>
          <p:nvPr/>
        </p:nvGrpSpPr>
        <p:grpSpPr>
          <a:xfrm>
            <a:off x="627362" y="3820426"/>
            <a:ext cx="831747" cy="787270"/>
            <a:chOff x="0" y="0"/>
            <a:chExt cx="1108996" cy="1049694"/>
          </a:xfrm>
        </p:grpSpPr>
        <p:grpSp>
          <p:nvGrpSpPr>
            <p:cNvPr id="4" name="Group 4"/>
            <p:cNvGrpSpPr/>
            <p:nvPr/>
          </p:nvGrpSpPr>
          <p:grpSpPr>
            <a:xfrm>
              <a:off x="0" y="0"/>
              <a:ext cx="1108996" cy="1049694"/>
              <a:chOff x="0" y="0"/>
              <a:chExt cx="858719" cy="812800"/>
            </a:xfrm>
          </p:grpSpPr>
          <p:sp>
            <p:nvSpPr>
              <p:cNvPr id="5" name="Freeform 5"/>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6" name="TextBox 6"/>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13</a:t>
              </a:r>
            </a:p>
          </p:txBody>
        </p:sp>
      </p:grpSp>
      <p:sp>
        <p:nvSpPr>
          <p:cNvPr id="8" name="TextBox 8"/>
          <p:cNvSpPr txBox="1"/>
          <p:nvPr/>
        </p:nvSpPr>
        <p:spPr>
          <a:xfrm>
            <a:off x="1777824" y="3863545"/>
            <a:ext cx="15036767" cy="1180465"/>
          </a:xfrm>
          <a:prstGeom prst="rect">
            <a:avLst/>
          </a:prstGeom>
        </p:spPr>
        <p:txBody>
          <a:bodyPr lIns="0" tIns="0" rIns="0" bIns="0" rtlCol="0" anchor="t">
            <a:spAutoFit/>
          </a:bodyPr>
          <a:lstStyle/>
          <a:p>
            <a:pPr algn="l">
              <a:lnSpc>
                <a:spcPts val="4759"/>
              </a:lnSpc>
            </a:pPr>
            <a:r>
              <a:rPr lang="en-US" sz="3399">
                <a:solidFill>
                  <a:srgbClr val="000000"/>
                </a:solidFill>
                <a:latin typeface="Alatsi Bold"/>
              </a:rPr>
              <a:t>Rate 4 is the most frequent between satisfied passengers in services </a:t>
            </a:r>
          </a:p>
          <a:p>
            <a:pPr algn="l">
              <a:lnSpc>
                <a:spcPts val="4759"/>
              </a:lnSpc>
            </a:pPr>
            <a:endParaRPr lang="en-US" sz="3399">
              <a:solidFill>
                <a:srgbClr val="000000"/>
              </a:solidFill>
              <a:latin typeface="Alatsi Bold"/>
            </a:endParaRPr>
          </a:p>
        </p:txBody>
      </p:sp>
      <p:sp>
        <p:nvSpPr>
          <p:cNvPr id="9" name="TextBox 9"/>
          <p:cNvSpPr txBox="1"/>
          <p:nvPr/>
        </p:nvSpPr>
        <p:spPr>
          <a:xfrm>
            <a:off x="1777824" y="7408590"/>
            <a:ext cx="16510176" cy="1780540"/>
          </a:xfrm>
          <a:prstGeom prst="rect">
            <a:avLst/>
          </a:prstGeom>
        </p:spPr>
        <p:txBody>
          <a:bodyPr lIns="0" tIns="0" rIns="0" bIns="0" rtlCol="0" anchor="t">
            <a:spAutoFit/>
          </a:bodyPr>
          <a:lstStyle/>
          <a:p>
            <a:pPr algn="l">
              <a:lnSpc>
                <a:spcPts val="4760"/>
              </a:lnSpc>
            </a:pPr>
            <a:r>
              <a:rPr lang="en-US" sz="3400">
                <a:solidFill>
                  <a:srgbClr val="000000"/>
                </a:solidFill>
                <a:latin typeface="Alatsi Bold"/>
              </a:rPr>
              <a:t>Our passengers have mixed opinions about the Departure and Arrival Time Convenience. </a:t>
            </a:r>
          </a:p>
          <a:p>
            <a:pPr algn="l">
              <a:lnSpc>
                <a:spcPts val="4760"/>
              </a:lnSpc>
            </a:pPr>
            <a:r>
              <a:rPr lang="en-US" sz="3400">
                <a:solidFill>
                  <a:srgbClr val="000000"/>
                </a:solidFill>
                <a:latin typeface="Alatsi Bold"/>
              </a:rPr>
              <a:t> We concluded that there is not that much correlation between total Satisfaction </a:t>
            </a:r>
          </a:p>
          <a:p>
            <a:pPr algn="l">
              <a:lnSpc>
                <a:spcPts val="4760"/>
              </a:lnSpc>
            </a:pPr>
            <a:r>
              <a:rPr lang="en-US" sz="3400">
                <a:solidFill>
                  <a:srgbClr val="000000"/>
                </a:solidFill>
                <a:latin typeface="Alatsi Bold"/>
              </a:rPr>
              <a:t> and Departure and Arrival Time Convenience. </a:t>
            </a:r>
          </a:p>
        </p:txBody>
      </p:sp>
      <p:grpSp>
        <p:nvGrpSpPr>
          <p:cNvPr id="10" name="Group 10"/>
          <p:cNvGrpSpPr/>
          <p:nvPr/>
        </p:nvGrpSpPr>
        <p:grpSpPr>
          <a:xfrm>
            <a:off x="15859155" y="0"/>
            <a:ext cx="1562612" cy="1673225"/>
            <a:chOff x="0" y="0"/>
            <a:chExt cx="2083482" cy="2230967"/>
          </a:xfrm>
        </p:grpSpPr>
        <p:grpSp>
          <p:nvGrpSpPr>
            <p:cNvPr id="11" name="Group 11"/>
            <p:cNvGrpSpPr/>
            <p:nvPr/>
          </p:nvGrpSpPr>
          <p:grpSpPr>
            <a:xfrm>
              <a:off x="75599" y="0"/>
              <a:ext cx="1932284" cy="2230967"/>
              <a:chOff x="0" y="0"/>
              <a:chExt cx="703982" cy="812800"/>
            </a:xfrm>
          </p:grpSpPr>
          <p:sp>
            <p:nvSpPr>
              <p:cNvPr id="12" name="Freeform 12"/>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CDDCE9"/>
              </a:solidFill>
            </p:spPr>
          </p:sp>
          <p:sp>
            <p:nvSpPr>
              <p:cNvPr id="13" name="TextBox 13"/>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15</a:t>
              </a:r>
            </a:p>
          </p:txBody>
        </p:sp>
      </p:grpSp>
      <p:sp>
        <p:nvSpPr>
          <p:cNvPr id="15" name="TextBox 15"/>
          <p:cNvSpPr txBox="1"/>
          <p:nvPr/>
        </p:nvSpPr>
        <p:spPr>
          <a:xfrm>
            <a:off x="627362" y="1876167"/>
            <a:ext cx="14705320" cy="146544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(1)  Bivariate Analysis:</a:t>
            </a:r>
          </a:p>
          <a:p>
            <a:pPr marL="902546" lvl="1" indent="-451273" algn="l">
              <a:lnSpc>
                <a:spcPts val="5852"/>
              </a:lnSpc>
              <a:buFont typeface="Arial"/>
              <a:buChar char="•"/>
            </a:pPr>
            <a:r>
              <a:rPr lang="en-US" sz="4180">
                <a:solidFill>
                  <a:srgbClr val="000000"/>
                </a:solidFill>
                <a:latin typeface="Alatsi Bold"/>
              </a:rPr>
              <a:t>Insights:</a:t>
            </a:r>
          </a:p>
        </p:txBody>
      </p:sp>
      <p:grpSp>
        <p:nvGrpSpPr>
          <p:cNvPr id="16" name="Group 16"/>
          <p:cNvGrpSpPr/>
          <p:nvPr/>
        </p:nvGrpSpPr>
        <p:grpSpPr>
          <a:xfrm>
            <a:off x="627362" y="5083947"/>
            <a:ext cx="831747" cy="787270"/>
            <a:chOff x="0" y="0"/>
            <a:chExt cx="1108996" cy="1049694"/>
          </a:xfrm>
        </p:grpSpPr>
        <p:grpSp>
          <p:nvGrpSpPr>
            <p:cNvPr id="17" name="Group 17"/>
            <p:cNvGrpSpPr/>
            <p:nvPr/>
          </p:nvGrpSpPr>
          <p:grpSpPr>
            <a:xfrm>
              <a:off x="0" y="0"/>
              <a:ext cx="1108996" cy="1049694"/>
              <a:chOff x="0" y="0"/>
              <a:chExt cx="858719" cy="812800"/>
            </a:xfrm>
          </p:grpSpPr>
          <p:sp>
            <p:nvSpPr>
              <p:cNvPr id="18" name="Freeform 18"/>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19" name="TextBox 19"/>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14</a:t>
              </a:r>
            </a:p>
          </p:txBody>
        </p:sp>
      </p:grpSp>
      <p:grpSp>
        <p:nvGrpSpPr>
          <p:cNvPr id="21" name="Group 21"/>
          <p:cNvGrpSpPr/>
          <p:nvPr/>
        </p:nvGrpSpPr>
        <p:grpSpPr>
          <a:xfrm>
            <a:off x="612826" y="7475265"/>
            <a:ext cx="831747" cy="787270"/>
            <a:chOff x="0" y="0"/>
            <a:chExt cx="1108996" cy="1049694"/>
          </a:xfrm>
        </p:grpSpPr>
        <p:grpSp>
          <p:nvGrpSpPr>
            <p:cNvPr id="22" name="Group 22"/>
            <p:cNvGrpSpPr/>
            <p:nvPr/>
          </p:nvGrpSpPr>
          <p:grpSpPr>
            <a:xfrm>
              <a:off x="0" y="0"/>
              <a:ext cx="1108996" cy="1049694"/>
              <a:chOff x="0" y="0"/>
              <a:chExt cx="858719" cy="812800"/>
            </a:xfrm>
          </p:grpSpPr>
          <p:sp>
            <p:nvSpPr>
              <p:cNvPr id="23" name="Freeform 23"/>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24" name="TextBox 24"/>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15</a:t>
              </a:r>
            </a:p>
          </p:txBody>
        </p:sp>
      </p:grpSp>
      <p:sp>
        <p:nvSpPr>
          <p:cNvPr id="26" name="TextBox 26"/>
          <p:cNvSpPr txBox="1"/>
          <p:nvPr/>
        </p:nvSpPr>
        <p:spPr>
          <a:xfrm>
            <a:off x="1777824" y="5049383"/>
            <a:ext cx="15684880" cy="2380615"/>
          </a:xfrm>
          <a:prstGeom prst="rect">
            <a:avLst/>
          </a:prstGeom>
        </p:spPr>
        <p:txBody>
          <a:bodyPr lIns="0" tIns="0" rIns="0" bIns="0" rtlCol="0" anchor="t">
            <a:spAutoFit/>
          </a:bodyPr>
          <a:lstStyle/>
          <a:p>
            <a:pPr algn="just">
              <a:lnSpc>
                <a:spcPts val="4760"/>
              </a:lnSpc>
            </a:pPr>
            <a:r>
              <a:rPr lang="en-US" sz="3400">
                <a:solidFill>
                  <a:srgbClr val="000000"/>
                </a:solidFill>
                <a:latin typeface="Alatsi Bold"/>
              </a:rPr>
              <a:t>The ratings are almost evenly distributed between 1 and 5. With that in mind, the positive thing is that there are more positive or neutral ratings (3 through 5) than negative ones (0 through 2). </a:t>
            </a:r>
          </a:p>
          <a:p>
            <a:pPr algn="just">
              <a:lnSpc>
                <a:spcPts val="4760"/>
              </a:lnSpc>
              <a:spcBef>
                <a:spcPct val="0"/>
              </a:spcBef>
            </a:pPr>
            <a:endParaRPr lang="en-US" sz="3400">
              <a:solidFill>
                <a:srgbClr val="000000"/>
              </a:solidFill>
              <a:latin typeface="Alatsi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58591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CDDCE9"/>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16</a:t>
              </a:r>
            </a:p>
          </p:txBody>
        </p:sp>
      </p:grpSp>
      <p:sp>
        <p:nvSpPr>
          <p:cNvPr id="7" name="Freeform 7"/>
          <p:cNvSpPr/>
          <p:nvPr/>
        </p:nvSpPr>
        <p:spPr>
          <a:xfrm>
            <a:off x="836408" y="3529719"/>
            <a:ext cx="7700596" cy="6101665"/>
          </a:xfrm>
          <a:custGeom>
            <a:avLst/>
            <a:gdLst/>
            <a:ahLst/>
            <a:cxnLst/>
            <a:rect l="l" t="t" r="r" b="b"/>
            <a:pathLst>
              <a:path w="7700596" h="6101665">
                <a:moveTo>
                  <a:pt x="0" y="0"/>
                </a:moveTo>
                <a:lnTo>
                  <a:pt x="7700595" y="0"/>
                </a:lnTo>
                <a:lnTo>
                  <a:pt x="7700595" y="6101665"/>
                </a:lnTo>
                <a:lnTo>
                  <a:pt x="0" y="6101665"/>
                </a:lnTo>
                <a:lnTo>
                  <a:pt x="0" y="0"/>
                </a:lnTo>
                <a:close/>
              </a:path>
            </a:pathLst>
          </a:custGeom>
          <a:blipFill>
            <a:blip r:embed="rId2"/>
            <a:stretch>
              <a:fillRect/>
            </a:stretch>
          </a:blipFill>
        </p:spPr>
      </p:sp>
      <p:sp>
        <p:nvSpPr>
          <p:cNvPr id="8" name="TextBox 8"/>
          <p:cNvSpPr txBox="1"/>
          <p:nvPr/>
        </p:nvSpPr>
        <p:spPr>
          <a:xfrm>
            <a:off x="396722" y="1587500"/>
            <a:ext cx="14705320" cy="1279388"/>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(2)  Bivariate Analysis:</a:t>
            </a:r>
          </a:p>
          <a:p>
            <a:pPr marL="665062" lvl="1" indent="-332531" algn="l">
              <a:lnSpc>
                <a:spcPts val="4312"/>
              </a:lnSpc>
              <a:buFont typeface="Arial"/>
              <a:buChar char="•"/>
            </a:pPr>
            <a:r>
              <a:rPr lang="en-US" sz="3080">
                <a:solidFill>
                  <a:srgbClr val="000000"/>
                </a:solidFill>
                <a:latin typeface="Alatsi Bold"/>
              </a:rPr>
              <a:t>Correlation between satisfaction and other features:</a:t>
            </a:r>
          </a:p>
        </p:txBody>
      </p:sp>
      <p:sp>
        <p:nvSpPr>
          <p:cNvPr id="9" name="TextBox 9"/>
          <p:cNvSpPr txBox="1"/>
          <p:nvPr/>
        </p:nvSpPr>
        <p:spPr>
          <a:xfrm>
            <a:off x="2109745" y="17324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grpSp>
        <p:nvGrpSpPr>
          <p:cNvPr id="10" name="Group 10"/>
          <p:cNvGrpSpPr/>
          <p:nvPr/>
        </p:nvGrpSpPr>
        <p:grpSpPr>
          <a:xfrm>
            <a:off x="8949146" y="3529719"/>
            <a:ext cx="8703790" cy="6101665"/>
            <a:chOff x="0" y="0"/>
            <a:chExt cx="2292356" cy="1607023"/>
          </a:xfrm>
        </p:grpSpPr>
        <p:sp>
          <p:nvSpPr>
            <p:cNvPr id="11" name="Freeform 11"/>
            <p:cNvSpPr/>
            <p:nvPr/>
          </p:nvSpPr>
          <p:spPr>
            <a:xfrm>
              <a:off x="0" y="0"/>
              <a:ext cx="2292356" cy="1607023"/>
            </a:xfrm>
            <a:custGeom>
              <a:avLst/>
              <a:gdLst/>
              <a:ahLst/>
              <a:cxnLst/>
              <a:rect l="l" t="t" r="r" b="b"/>
              <a:pathLst>
                <a:path w="2292356" h="1607023">
                  <a:moveTo>
                    <a:pt x="45364" y="0"/>
                  </a:moveTo>
                  <a:lnTo>
                    <a:pt x="2246992" y="0"/>
                  </a:lnTo>
                  <a:cubicBezTo>
                    <a:pt x="2259024" y="0"/>
                    <a:pt x="2270562" y="4779"/>
                    <a:pt x="2279070" y="13287"/>
                  </a:cubicBezTo>
                  <a:cubicBezTo>
                    <a:pt x="2287577" y="21794"/>
                    <a:pt x="2292356" y="33333"/>
                    <a:pt x="2292356" y="45364"/>
                  </a:cubicBezTo>
                  <a:lnTo>
                    <a:pt x="2292356" y="1561659"/>
                  </a:lnTo>
                  <a:cubicBezTo>
                    <a:pt x="2292356" y="1586713"/>
                    <a:pt x="2272046" y="1607023"/>
                    <a:pt x="2246992" y="1607023"/>
                  </a:cubicBezTo>
                  <a:lnTo>
                    <a:pt x="45364" y="1607023"/>
                  </a:lnTo>
                  <a:cubicBezTo>
                    <a:pt x="33333" y="1607023"/>
                    <a:pt x="21794" y="1602244"/>
                    <a:pt x="13287" y="1593736"/>
                  </a:cubicBezTo>
                  <a:cubicBezTo>
                    <a:pt x="4779" y="1585229"/>
                    <a:pt x="0" y="1573690"/>
                    <a:pt x="0" y="1561659"/>
                  </a:cubicBezTo>
                  <a:lnTo>
                    <a:pt x="0" y="45364"/>
                  </a:lnTo>
                  <a:cubicBezTo>
                    <a:pt x="0" y="33333"/>
                    <a:pt x="4779" y="21794"/>
                    <a:pt x="13287" y="13287"/>
                  </a:cubicBezTo>
                  <a:cubicBezTo>
                    <a:pt x="21794" y="4779"/>
                    <a:pt x="33333" y="0"/>
                    <a:pt x="45364" y="0"/>
                  </a:cubicBezTo>
                  <a:close/>
                </a:path>
              </a:pathLst>
            </a:custGeom>
            <a:solidFill>
              <a:srgbClr val="E9C7C6"/>
            </a:solidFill>
            <a:ln w="38100" cap="rnd">
              <a:solidFill>
                <a:srgbClr val="000000"/>
              </a:solidFill>
              <a:prstDash val="solid"/>
              <a:round/>
            </a:ln>
          </p:spPr>
        </p:sp>
        <p:sp>
          <p:nvSpPr>
            <p:cNvPr id="12" name="TextBox 12"/>
            <p:cNvSpPr txBox="1"/>
            <p:nvPr/>
          </p:nvSpPr>
          <p:spPr>
            <a:xfrm>
              <a:off x="0" y="-38100"/>
              <a:ext cx="2292356" cy="164512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9324346" y="4455750"/>
            <a:ext cx="7934954" cy="4875208"/>
          </a:xfrm>
          <a:prstGeom prst="rect">
            <a:avLst/>
          </a:prstGeom>
        </p:spPr>
        <p:txBody>
          <a:bodyPr lIns="0" tIns="0" rIns="0" bIns="0" rtlCol="0" anchor="t">
            <a:spAutoFit/>
          </a:bodyPr>
          <a:lstStyle/>
          <a:p>
            <a:pPr algn="l">
              <a:lnSpc>
                <a:spcPts val="3900"/>
              </a:lnSpc>
            </a:pPr>
            <a:r>
              <a:rPr lang="en-US" sz="2785">
                <a:solidFill>
                  <a:srgbClr val="000000"/>
                </a:solidFill>
                <a:latin typeface="Alatsi Bold"/>
              </a:rPr>
              <a:t>Positively Correlated: </a:t>
            </a:r>
          </a:p>
          <a:p>
            <a:pPr algn="l">
              <a:lnSpc>
                <a:spcPts val="3900"/>
              </a:lnSpc>
            </a:pPr>
            <a:r>
              <a:rPr lang="en-US" sz="2785">
                <a:solidFill>
                  <a:srgbClr val="000000"/>
                </a:solidFill>
                <a:latin typeface="Alatsi Bold"/>
              </a:rPr>
              <a:t> - Business Class ,online boarding, inflight entertainment, seat comfort, on-board service, Legroom service, cleanliness, Flight distance, </a:t>
            </a:r>
          </a:p>
          <a:p>
            <a:pPr algn="l">
              <a:lnSpc>
                <a:spcPts val="3900"/>
              </a:lnSpc>
            </a:pPr>
            <a:r>
              <a:rPr lang="en-US" sz="2785">
                <a:solidFill>
                  <a:srgbClr val="000000"/>
                </a:solidFill>
                <a:latin typeface="Alatsi Bold"/>
              </a:rPr>
              <a:t> and Business travels are strong reasons for people satisfaction. </a:t>
            </a:r>
          </a:p>
          <a:p>
            <a:pPr algn="l">
              <a:lnSpc>
                <a:spcPts val="3900"/>
              </a:lnSpc>
            </a:pPr>
            <a:r>
              <a:rPr lang="en-US" sz="2785">
                <a:solidFill>
                  <a:srgbClr val="000000"/>
                </a:solidFill>
                <a:latin typeface="Alatsi Bold"/>
              </a:rPr>
              <a:t> </a:t>
            </a:r>
          </a:p>
          <a:p>
            <a:pPr algn="l">
              <a:lnSpc>
                <a:spcPts val="3900"/>
              </a:lnSpc>
            </a:pPr>
            <a:r>
              <a:rPr lang="en-US" sz="2785">
                <a:solidFill>
                  <a:srgbClr val="000000"/>
                </a:solidFill>
                <a:latin typeface="Alatsi Bold"/>
              </a:rPr>
              <a:t>Negatively Correlated: </a:t>
            </a:r>
          </a:p>
          <a:p>
            <a:pPr algn="l">
              <a:lnSpc>
                <a:spcPts val="3900"/>
              </a:lnSpc>
            </a:pPr>
            <a:r>
              <a:rPr lang="en-US" sz="2785">
                <a:solidFill>
                  <a:srgbClr val="000000"/>
                </a:solidFill>
                <a:latin typeface="Alatsi Bold"/>
              </a:rPr>
              <a:t> - Personal Travels, Economy Class, Eco plus Class or being Disloyal Customer results in Unsatisfaction.</a:t>
            </a:r>
          </a:p>
        </p:txBody>
      </p:sp>
      <p:sp>
        <p:nvSpPr>
          <p:cNvPr id="14" name="TextBox 14"/>
          <p:cNvSpPr txBox="1"/>
          <p:nvPr/>
        </p:nvSpPr>
        <p:spPr>
          <a:xfrm>
            <a:off x="9520236" y="3639275"/>
            <a:ext cx="3878232" cy="679450"/>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000000"/>
                </a:solidFill>
                <a:latin typeface="Alatsi Bold"/>
              </a:rPr>
              <a:t>Insights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1461141"/>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OVERVIEW</a:t>
            </a:r>
          </a:p>
        </p:txBody>
      </p:sp>
      <p:sp>
        <p:nvSpPr>
          <p:cNvPr id="3" name="TextBox 3"/>
          <p:cNvSpPr txBox="1"/>
          <p:nvPr/>
        </p:nvSpPr>
        <p:spPr>
          <a:xfrm>
            <a:off x="5702946" y="8800282"/>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Bold"/>
              </a:rPr>
              <a:t>Cairo University | 2024</a:t>
            </a:r>
          </a:p>
        </p:txBody>
      </p:sp>
      <p:sp>
        <p:nvSpPr>
          <p:cNvPr id="4" name="TextBox 4"/>
          <p:cNvSpPr txBox="1"/>
          <p:nvPr/>
        </p:nvSpPr>
        <p:spPr>
          <a:xfrm>
            <a:off x="1221986" y="4027805"/>
            <a:ext cx="5222404" cy="629920"/>
          </a:xfrm>
          <a:prstGeom prst="rect">
            <a:avLst/>
          </a:prstGeom>
        </p:spPr>
        <p:txBody>
          <a:bodyPr lIns="0" tIns="0" rIns="0" bIns="0" rtlCol="0" anchor="t">
            <a:spAutoFit/>
          </a:bodyPr>
          <a:lstStyle/>
          <a:p>
            <a:pPr algn="l">
              <a:lnSpc>
                <a:spcPts val="5179"/>
              </a:lnSpc>
            </a:pPr>
            <a:r>
              <a:rPr lang="en-US" sz="3699">
                <a:solidFill>
                  <a:srgbClr val="000000"/>
                </a:solidFill>
                <a:latin typeface="Alatsi Bold"/>
              </a:rPr>
              <a:t>1-Motivation</a:t>
            </a:r>
          </a:p>
        </p:txBody>
      </p:sp>
      <p:sp>
        <p:nvSpPr>
          <p:cNvPr id="5" name="TextBox 5"/>
          <p:cNvSpPr txBox="1"/>
          <p:nvPr/>
        </p:nvSpPr>
        <p:spPr>
          <a:xfrm>
            <a:off x="1221986" y="5131140"/>
            <a:ext cx="4480960" cy="629920"/>
          </a:xfrm>
          <a:prstGeom prst="rect">
            <a:avLst/>
          </a:prstGeom>
        </p:spPr>
        <p:txBody>
          <a:bodyPr lIns="0" tIns="0" rIns="0" bIns="0" rtlCol="0" anchor="t">
            <a:spAutoFit/>
          </a:bodyPr>
          <a:lstStyle/>
          <a:p>
            <a:pPr algn="l">
              <a:lnSpc>
                <a:spcPts val="5179"/>
              </a:lnSpc>
            </a:pPr>
            <a:r>
              <a:rPr lang="en-US" sz="3699">
                <a:solidFill>
                  <a:srgbClr val="000000"/>
                </a:solidFill>
                <a:latin typeface="Alatsi Bold"/>
              </a:rPr>
              <a:t>4-EDA</a:t>
            </a:r>
          </a:p>
        </p:txBody>
      </p:sp>
      <p:sp>
        <p:nvSpPr>
          <p:cNvPr id="6" name="TextBox 6"/>
          <p:cNvSpPr txBox="1"/>
          <p:nvPr/>
        </p:nvSpPr>
        <p:spPr>
          <a:xfrm>
            <a:off x="6444390" y="4027805"/>
            <a:ext cx="4480960" cy="629920"/>
          </a:xfrm>
          <a:prstGeom prst="rect">
            <a:avLst/>
          </a:prstGeom>
        </p:spPr>
        <p:txBody>
          <a:bodyPr lIns="0" tIns="0" rIns="0" bIns="0" rtlCol="0" anchor="t">
            <a:spAutoFit/>
          </a:bodyPr>
          <a:lstStyle/>
          <a:p>
            <a:pPr algn="l">
              <a:lnSpc>
                <a:spcPts val="5179"/>
              </a:lnSpc>
            </a:pPr>
            <a:r>
              <a:rPr lang="en-US" sz="3699">
                <a:solidFill>
                  <a:srgbClr val="000000"/>
                </a:solidFill>
                <a:latin typeface="Alatsi Bold"/>
              </a:rPr>
              <a:t>2-Project Pipeline</a:t>
            </a:r>
          </a:p>
        </p:txBody>
      </p:sp>
      <p:sp>
        <p:nvSpPr>
          <p:cNvPr id="7" name="TextBox 7"/>
          <p:cNvSpPr txBox="1"/>
          <p:nvPr/>
        </p:nvSpPr>
        <p:spPr>
          <a:xfrm>
            <a:off x="6444390" y="5131140"/>
            <a:ext cx="4480960" cy="629920"/>
          </a:xfrm>
          <a:prstGeom prst="rect">
            <a:avLst/>
          </a:prstGeom>
        </p:spPr>
        <p:txBody>
          <a:bodyPr lIns="0" tIns="0" rIns="0" bIns="0" rtlCol="0" anchor="t">
            <a:spAutoFit/>
          </a:bodyPr>
          <a:lstStyle/>
          <a:p>
            <a:pPr algn="l">
              <a:lnSpc>
                <a:spcPts val="5179"/>
              </a:lnSpc>
            </a:pPr>
            <a:r>
              <a:rPr lang="en-US" sz="3699">
                <a:solidFill>
                  <a:srgbClr val="000000"/>
                </a:solidFill>
                <a:latin typeface="Alatsi Bold"/>
              </a:rPr>
              <a:t>5-Preprocessing</a:t>
            </a:r>
          </a:p>
        </p:txBody>
      </p:sp>
      <p:sp>
        <p:nvSpPr>
          <p:cNvPr id="8" name="TextBox 8"/>
          <p:cNvSpPr txBox="1"/>
          <p:nvPr/>
        </p:nvSpPr>
        <p:spPr>
          <a:xfrm>
            <a:off x="11890224" y="4027805"/>
            <a:ext cx="4480960" cy="629920"/>
          </a:xfrm>
          <a:prstGeom prst="rect">
            <a:avLst/>
          </a:prstGeom>
        </p:spPr>
        <p:txBody>
          <a:bodyPr lIns="0" tIns="0" rIns="0" bIns="0" rtlCol="0" anchor="t">
            <a:spAutoFit/>
          </a:bodyPr>
          <a:lstStyle/>
          <a:p>
            <a:pPr algn="l">
              <a:lnSpc>
                <a:spcPts val="5179"/>
              </a:lnSpc>
            </a:pPr>
            <a:r>
              <a:rPr lang="en-US" sz="3699">
                <a:solidFill>
                  <a:srgbClr val="000000"/>
                </a:solidFill>
                <a:latin typeface="Alatsi Bold"/>
              </a:rPr>
              <a:t>3-Data Preparation</a:t>
            </a:r>
          </a:p>
        </p:txBody>
      </p:sp>
      <p:sp>
        <p:nvSpPr>
          <p:cNvPr id="9" name="TextBox 9"/>
          <p:cNvSpPr txBox="1"/>
          <p:nvPr/>
        </p:nvSpPr>
        <p:spPr>
          <a:xfrm>
            <a:off x="11890224" y="5131140"/>
            <a:ext cx="6186716" cy="629920"/>
          </a:xfrm>
          <a:prstGeom prst="rect">
            <a:avLst/>
          </a:prstGeom>
        </p:spPr>
        <p:txBody>
          <a:bodyPr lIns="0" tIns="0" rIns="0" bIns="0" rtlCol="0" anchor="t">
            <a:spAutoFit/>
          </a:bodyPr>
          <a:lstStyle/>
          <a:p>
            <a:pPr algn="l">
              <a:lnSpc>
                <a:spcPts val="5179"/>
              </a:lnSpc>
            </a:pPr>
            <a:r>
              <a:rPr lang="en-US" sz="3699">
                <a:solidFill>
                  <a:srgbClr val="000000"/>
                </a:solidFill>
                <a:latin typeface="Alatsi Bold"/>
              </a:rPr>
              <a:t>6-Model Building &amp; Evaluation</a:t>
            </a:r>
          </a:p>
        </p:txBody>
      </p:sp>
      <p:sp>
        <p:nvSpPr>
          <p:cNvPr id="10" name="AutoShape 10"/>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11" name="AutoShape 11"/>
          <p:cNvSpPr/>
          <p:nvPr/>
        </p:nvSpPr>
        <p:spPr>
          <a:xfrm>
            <a:off x="11430169" y="9061267"/>
            <a:ext cx="7105264" cy="19050"/>
          </a:xfrm>
          <a:prstGeom prst="line">
            <a:avLst/>
          </a:prstGeom>
          <a:ln w="114300" cap="flat">
            <a:solidFill>
              <a:srgbClr val="9FC3D0"/>
            </a:solidFill>
            <a:prstDash val="solid"/>
            <a:headEnd type="none" w="sm" len="sm"/>
            <a:tailEnd type="none" w="sm" len="sm"/>
          </a:ln>
        </p:spPr>
      </p:sp>
      <p:grpSp>
        <p:nvGrpSpPr>
          <p:cNvPr id="12" name="Group 12"/>
          <p:cNvGrpSpPr/>
          <p:nvPr/>
        </p:nvGrpSpPr>
        <p:grpSpPr>
          <a:xfrm>
            <a:off x="15859155" y="0"/>
            <a:ext cx="1562612" cy="1673225"/>
            <a:chOff x="0" y="0"/>
            <a:chExt cx="2083482" cy="2230967"/>
          </a:xfrm>
        </p:grpSpPr>
        <p:grpSp>
          <p:nvGrpSpPr>
            <p:cNvPr id="13" name="Group 13"/>
            <p:cNvGrpSpPr/>
            <p:nvPr/>
          </p:nvGrpSpPr>
          <p:grpSpPr>
            <a:xfrm>
              <a:off x="75599" y="0"/>
              <a:ext cx="1932284" cy="2230967"/>
              <a:chOff x="0" y="0"/>
              <a:chExt cx="703982" cy="812800"/>
            </a:xfrm>
          </p:grpSpPr>
          <p:sp>
            <p:nvSpPr>
              <p:cNvPr id="14" name="Freeform 1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5" name="TextBox 1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a:t>
              </a:r>
            </a:p>
          </p:txBody>
        </p:sp>
      </p:grpSp>
      <p:sp>
        <p:nvSpPr>
          <p:cNvPr id="17" name="Freeform 17"/>
          <p:cNvSpPr/>
          <p:nvPr/>
        </p:nvSpPr>
        <p:spPr>
          <a:xfrm>
            <a:off x="-2845001" y="43433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13601700" y="614206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58591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CDDCE9"/>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17</a:t>
              </a:r>
            </a:p>
          </p:txBody>
        </p:sp>
      </p:grpSp>
      <p:sp>
        <p:nvSpPr>
          <p:cNvPr id="7" name="Freeform 7"/>
          <p:cNvSpPr/>
          <p:nvPr/>
        </p:nvSpPr>
        <p:spPr>
          <a:xfrm>
            <a:off x="246910" y="2555768"/>
            <a:ext cx="7924984" cy="7452266"/>
          </a:xfrm>
          <a:custGeom>
            <a:avLst/>
            <a:gdLst/>
            <a:ahLst/>
            <a:cxnLst/>
            <a:rect l="l" t="t" r="r" b="b"/>
            <a:pathLst>
              <a:path w="7924984" h="7452266">
                <a:moveTo>
                  <a:pt x="0" y="0"/>
                </a:moveTo>
                <a:lnTo>
                  <a:pt x="7924984" y="0"/>
                </a:lnTo>
                <a:lnTo>
                  <a:pt x="7924984" y="7452266"/>
                </a:lnTo>
                <a:lnTo>
                  <a:pt x="0" y="7452266"/>
                </a:lnTo>
                <a:lnTo>
                  <a:pt x="0" y="0"/>
                </a:lnTo>
                <a:close/>
              </a:path>
            </a:pathLst>
          </a:custGeom>
          <a:blipFill>
            <a:blip r:embed="rId2"/>
            <a:stretch>
              <a:fillRect/>
            </a:stretch>
          </a:blipFill>
        </p:spPr>
      </p:sp>
      <p:sp>
        <p:nvSpPr>
          <p:cNvPr id="8" name="TextBox 8"/>
          <p:cNvSpPr txBox="1"/>
          <p:nvPr/>
        </p:nvSpPr>
        <p:spPr>
          <a:xfrm>
            <a:off x="440210" y="1587500"/>
            <a:ext cx="14705320" cy="72249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(2)  Multivariate Analysis:</a:t>
            </a:r>
          </a:p>
        </p:txBody>
      </p:sp>
      <p:grpSp>
        <p:nvGrpSpPr>
          <p:cNvPr id="9" name="Group 9"/>
          <p:cNvGrpSpPr/>
          <p:nvPr/>
        </p:nvGrpSpPr>
        <p:grpSpPr>
          <a:xfrm>
            <a:off x="8530822" y="2555768"/>
            <a:ext cx="8109639" cy="3511157"/>
            <a:chOff x="0" y="0"/>
            <a:chExt cx="2963915" cy="1283260"/>
          </a:xfrm>
        </p:grpSpPr>
        <p:sp>
          <p:nvSpPr>
            <p:cNvPr id="10" name="Freeform 10"/>
            <p:cNvSpPr/>
            <p:nvPr/>
          </p:nvSpPr>
          <p:spPr>
            <a:xfrm>
              <a:off x="0" y="0"/>
              <a:ext cx="2963915" cy="1283260"/>
            </a:xfrm>
            <a:custGeom>
              <a:avLst/>
              <a:gdLst/>
              <a:ahLst/>
              <a:cxnLst/>
              <a:rect l="l" t="t" r="r" b="b"/>
              <a:pathLst>
                <a:path w="2963915" h="1283260">
                  <a:moveTo>
                    <a:pt x="48687" y="0"/>
                  </a:moveTo>
                  <a:lnTo>
                    <a:pt x="2915228" y="0"/>
                  </a:lnTo>
                  <a:cubicBezTo>
                    <a:pt x="2942117" y="0"/>
                    <a:pt x="2963915" y="21798"/>
                    <a:pt x="2963915" y="48687"/>
                  </a:cubicBezTo>
                  <a:lnTo>
                    <a:pt x="2963915" y="1234572"/>
                  </a:lnTo>
                  <a:cubicBezTo>
                    <a:pt x="2963915" y="1261462"/>
                    <a:pt x="2942117" y="1283260"/>
                    <a:pt x="2915228" y="1283260"/>
                  </a:cubicBezTo>
                  <a:lnTo>
                    <a:pt x="48687" y="1283260"/>
                  </a:lnTo>
                  <a:cubicBezTo>
                    <a:pt x="35775" y="1283260"/>
                    <a:pt x="23391" y="1278130"/>
                    <a:pt x="14260" y="1268999"/>
                  </a:cubicBezTo>
                  <a:cubicBezTo>
                    <a:pt x="5130" y="1259869"/>
                    <a:pt x="0" y="1247485"/>
                    <a:pt x="0" y="1234572"/>
                  </a:cubicBezTo>
                  <a:lnTo>
                    <a:pt x="0" y="48687"/>
                  </a:lnTo>
                  <a:cubicBezTo>
                    <a:pt x="0" y="21798"/>
                    <a:pt x="21798" y="0"/>
                    <a:pt x="48687" y="0"/>
                  </a:cubicBezTo>
                  <a:close/>
                </a:path>
              </a:pathLst>
            </a:custGeom>
            <a:solidFill>
              <a:srgbClr val="E9C7C6"/>
            </a:solidFill>
            <a:ln w="38100" cap="rnd">
              <a:solidFill>
                <a:srgbClr val="000000"/>
              </a:solidFill>
              <a:prstDash val="solid"/>
              <a:round/>
            </a:ln>
          </p:spPr>
        </p:sp>
        <p:sp>
          <p:nvSpPr>
            <p:cNvPr id="11" name="TextBox 11"/>
            <p:cNvSpPr txBox="1"/>
            <p:nvPr/>
          </p:nvSpPr>
          <p:spPr>
            <a:xfrm>
              <a:off x="0" y="-38100"/>
              <a:ext cx="2963915" cy="132136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8459597" y="6228851"/>
            <a:ext cx="5141267" cy="3829357"/>
          </a:xfrm>
          <a:custGeom>
            <a:avLst/>
            <a:gdLst/>
            <a:ahLst/>
            <a:cxnLst/>
            <a:rect l="l" t="t" r="r" b="b"/>
            <a:pathLst>
              <a:path w="5141267" h="3829357">
                <a:moveTo>
                  <a:pt x="0" y="0"/>
                </a:moveTo>
                <a:lnTo>
                  <a:pt x="5141266" y="0"/>
                </a:lnTo>
                <a:lnTo>
                  <a:pt x="5141266" y="3829357"/>
                </a:lnTo>
                <a:lnTo>
                  <a:pt x="0" y="3829357"/>
                </a:lnTo>
                <a:lnTo>
                  <a:pt x="0" y="0"/>
                </a:lnTo>
                <a:close/>
              </a:path>
            </a:pathLst>
          </a:custGeom>
          <a:blipFill>
            <a:blip r:embed="rId3"/>
            <a:stretch>
              <a:fillRect/>
            </a:stretch>
          </a:blipFill>
        </p:spPr>
      </p:sp>
      <p:sp>
        <p:nvSpPr>
          <p:cNvPr id="13" name="TextBox 13"/>
          <p:cNvSpPr txBox="1"/>
          <p:nvPr/>
        </p:nvSpPr>
        <p:spPr>
          <a:xfrm>
            <a:off x="2109745" y="17324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sp>
        <p:nvSpPr>
          <p:cNvPr id="14" name="TextBox 14"/>
          <p:cNvSpPr txBox="1"/>
          <p:nvPr/>
        </p:nvSpPr>
        <p:spPr>
          <a:xfrm>
            <a:off x="8702154" y="3256087"/>
            <a:ext cx="7768309" cy="2706176"/>
          </a:xfrm>
          <a:prstGeom prst="rect">
            <a:avLst/>
          </a:prstGeom>
        </p:spPr>
        <p:txBody>
          <a:bodyPr lIns="0" tIns="0" rIns="0" bIns="0" rtlCol="0" anchor="t">
            <a:spAutoFit/>
          </a:bodyPr>
          <a:lstStyle/>
          <a:p>
            <a:pPr algn="l">
              <a:lnSpc>
                <a:spcPts val="3090"/>
              </a:lnSpc>
            </a:pPr>
            <a:r>
              <a:rPr lang="en-US" sz="2207">
                <a:solidFill>
                  <a:srgbClr val="000000"/>
                </a:solidFill>
                <a:latin typeface="Alatsi Bold"/>
              </a:rPr>
              <a:t>1- Departure Delay is highly correlated with Arrival Delay. [Will deal with this in feature engineering]. </a:t>
            </a:r>
          </a:p>
          <a:p>
            <a:pPr algn="l">
              <a:lnSpc>
                <a:spcPts val="3090"/>
              </a:lnSpc>
            </a:pPr>
            <a:r>
              <a:rPr lang="en-US" sz="2207">
                <a:solidFill>
                  <a:srgbClr val="000000"/>
                </a:solidFill>
                <a:latin typeface="Alatsi Bold"/>
              </a:rPr>
              <a:t>2- Inflight WiFi service and Ease of online booking are + correlated. </a:t>
            </a:r>
          </a:p>
          <a:p>
            <a:pPr algn="l">
              <a:lnSpc>
                <a:spcPts val="3090"/>
              </a:lnSpc>
            </a:pPr>
            <a:r>
              <a:rPr lang="en-US" sz="2207">
                <a:solidFill>
                  <a:srgbClr val="000000"/>
                </a:solidFill>
                <a:latin typeface="Alatsi"/>
              </a:rPr>
              <a:t>3</a:t>
            </a:r>
            <a:r>
              <a:rPr lang="en-US" sz="2207">
                <a:solidFill>
                  <a:srgbClr val="000000"/>
                </a:solidFill>
                <a:latin typeface="Alatsi Bold"/>
              </a:rPr>
              <a:t>- Inflight entertainment, Food and Drink, Seat comfort and cleanliness are + correlated . </a:t>
            </a:r>
          </a:p>
          <a:p>
            <a:pPr algn="l">
              <a:lnSpc>
                <a:spcPts val="3090"/>
              </a:lnSpc>
            </a:pPr>
            <a:r>
              <a:rPr lang="en-US" sz="2207">
                <a:solidFill>
                  <a:srgbClr val="000000"/>
                </a:solidFill>
                <a:latin typeface="Alatsi"/>
              </a:rPr>
              <a:t>4</a:t>
            </a:r>
            <a:r>
              <a:rPr lang="en-US" sz="2207">
                <a:solidFill>
                  <a:srgbClr val="000000"/>
                </a:solidFill>
                <a:latin typeface="Alatsi Bold"/>
              </a:rPr>
              <a:t>- Baggage handling is + correlated with Inflight service. </a:t>
            </a:r>
          </a:p>
        </p:txBody>
      </p:sp>
      <p:sp>
        <p:nvSpPr>
          <p:cNvPr id="15" name="TextBox 15"/>
          <p:cNvSpPr txBox="1"/>
          <p:nvPr/>
        </p:nvSpPr>
        <p:spPr>
          <a:xfrm>
            <a:off x="8702154" y="2628060"/>
            <a:ext cx="2794752" cy="491867"/>
          </a:xfrm>
          <a:prstGeom prst="rect">
            <a:avLst/>
          </a:prstGeom>
        </p:spPr>
        <p:txBody>
          <a:bodyPr lIns="0" tIns="0" rIns="0" bIns="0" rtlCol="0" anchor="t">
            <a:spAutoFit/>
          </a:bodyPr>
          <a:lstStyle/>
          <a:p>
            <a:pPr marL="622332" lvl="1" indent="-311166" algn="l">
              <a:lnSpc>
                <a:spcPts val="4035"/>
              </a:lnSpc>
              <a:buFont typeface="Arial"/>
              <a:buChar char="•"/>
            </a:pPr>
            <a:r>
              <a:rPr lang="en-US" sz="2882">
                <a:solidFill>
                  <a:srgbClr val="000000"/>
                </a:solidFill>
                <a:latin typeface="Alatsi Bold"/>
              </a:rPr>
              <a:t>Insights</a:t>
            </a:r>
          </a:p>
        </p:txBody>
      </p:sp>
      <p:grpSp>
        <p:nvGrpSpPr>
          <p:cNvPr id="16" name="Group 16"/>
          <p:cNvGrpSpPr/>
          <p:nvPr/>
        </p:nvGrpSpPr>
        <p:grpSpPr>
          <a:xfrm>
            <a:off x="13711740" y="6373512"/>
            <a:ext cx="4294830" cy="3379029"/>
            <a:chOff x="0" y="0"/>
            <a:chExt cx="2048892" cy="1612000"/>
          </a:xfrm>
        </p:grpSpPr>
        <p:sp>
          <p:nvSpPr>
            <p:cNvPr id="17" name="Freeform 17"/>
            <p:cNvSpPr/>
            <p:nvPr/>
          </p:nvSpPr>
          <p:spPr>
            <a:xfrm>
              <a:off x="0" y="0"/>
              <a:ext cx="2048892" cy="1612000"/>
            </a:xfrm>
            <a:custGeom>
              <a:avLst/>
              <a:gdLst/>
              <a:ahLst/>
              <a:cxnLst/>
              <a:rect l="l" t="t" r="r" b="b"/>
              <a:pathLst>
                <a:path w="2048892" h="1612000">
                  <a:moveTo>
                    <a:pt x="91933" y="0"/>
                  </a:moveTo>
                  <a:lnTo>
                    <a:pt x="1956959" y="0"/>
                  </a:lnTo>
                  <a:cubicBezTo>
                    <a:pt x="1981341" y="0"/>
                    <a:pt x="2004725" y="9686"/>
                    <a:pt x="2021965" y="26927"/>
                  </a:cubicBezTo>
                  <a:cubicBezTo>
                    <a:pt x="2039206" y="44167"/>
                    <a:pt x="2048892" y="67551"/>
                    <a:pt x="2048892" y="91933"/>
                  </a:cubicBezTo>
                  <a:lnTo>
                    <a:pt x="2048892" y="1520067"/>
                  </a:lnTo>
                  <a:cubicBezTo>
                    <a:pt x="2048892" y="1570840"/>
                    <a:pt x="2007732" y="1612000"/>
                    <a:pt x="1956959" y="1612000"/>
                  </a:cubicBezTo>
                  <a:lnTo>
                    <a:pt x="91933" y="1612000"/>
                  </a:lnTo>
                  <a:cubicBezTo>
                    <a:pt x="41160" y="1612000"/>
                    <a:pt x="0" y="1570840"/>
                    <a:pt x="0" y="1520067"/>
                  </a:cubicBezTo>
                  <a:lnTo>
                    <a:pt x="0" y="91933"/>
                  </a:lnTo>
                  <a:cubicBezTo>
                    <a:pt x="0" y="41160"/>
                    <a:pt x="41160" y="0"/>
                    <a:pt x="91933" y="0"/>
                  </a:cubicBezTo>
                  <a:close/>
                </a:path>
              </a:pathLst>
            </a:custGeom>
            <a:solidFill>
              <a:srgbClr val="CDDCE9"/>
            </a:solidFill>
            <a:ln w="38100" cap="rnd">
              <a:solidFill>
                <a:srgbClr val="000000"/>
              </a:solidFill>
              <a:prstDash val="solid"/>
              <a:round/>
            </a:ln>
          </p:spPr>
        </p:sp>
        <p:sp>
          <p:nvSpPr>
            <p:cNvPr id="18" name="TextBox 18"/>
            <p:cNvSpPr txBox="1"/>
            <p:nvPr/>
          </p:nvSpPr>
          <p:spPr>
            <a:xfrm>
              <a:off x="0" y="-38100"/>
              <a:ext cx="2048892" cy="16501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3864121" y="7225838"/>
            <a:ext cx="3990069" cy="2158033"/>
          </a:xfrm>
          <a:prstGeom prst="rect">
            <a:avLst/>
          </a:prstGeom>
        </p:spPr>
        <p:txBody>
          <a:bodyPr lIns="0" tIns="0" rIns="0" bIns="0" rtlCol="0" anchor="t">
            <a:spAutoFit/>
          </a:bodyPr>
          <a:lstStyle/>
          <a:p>
            <a:pPr algn="l">
              <a:lnSpc>
                <a:spcPts val="2853"/>
              </a:lnSpc>
            </a:pPr>
            <a:r>
              <a:rPr lang="en-US" sz="2038">
                <a:solidFill>
                  <a:srgbClr val="000000"/>
                </a:solidFill>
                <a:latin typeface="Alatsi Bold"/>
              </a:rPr>
              <a:t>- There is a strong correlation between the two columns. </a:t>
            </a:r>
          </a:p>
          <a:p>
            <a:pPr algn="l">
              <a:lnSpc>
                <a:spcPts val="2853"/>
              </a:lnSpc>
            </a:pPr>
            <a:r>
              <a:rPr lang="en-US" sz="2038">
                <a:solidFill>
                  <a:srgbClr val="000000"/>
                </a:solidFill>
                <a:latin typeface="Alatsi Bold"/>
              </a:rPr>
              <a:t>we can drop one of the two columns and as Arrival Delay in Minutes column has some null, we can drop it. </a:t>
            </a:r>
          </a:p>
        </p:txBody>
      </p:sp>
      <p:sp>
        <p:nvSpPr>
          <p:cNvPr id="20" name="TextBox 20"/>
          <p:cNvSpPr txBox="1"/>
          <p:nvPr/>
        </p:nvSpPr>
        <p:spPr>
          <a:xfrm>
            <a:off x="13886613" y="6654672"/>
            <a:ext cx="1646890" cy="361616"/>
          </a:xfrm>
          <a:prstGeom prst="rect">
            <a:avLst/>
          </a:prstGeom>
        </p:spPr>
        <p:txBody>
          <a:bodyPr lIns="0" tIns="0" rIns="0" bIns="0" rtlCol="0" anchor="t">
            <a:spAutoFit/>
          </a:bodyPr>
          <a:lstStyle/>
          <a:p>
            <a:pPr marL="476775" lvl="1" indent="-238387" algn="l">
              <a:lnSpc>
                <a:spcPts val="3091"/>
              </a:lnSpc>
              <a:buFont typeface="Arial"/>
              <a:buChar char="•"/>
            </a:pPr>
            <a:r>
              <a:rPr lang="en-US" sz="2208">
                <a:solidFill>
                  <a:srgbClr val="000000"/>
                </a:solidFill>
                <a:latin typeface="Alatsi Bold"/>
              </a:rPr>
              <a:t>Insights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597661" y="3671342"/>
            <a:ext cx="7546339" cy="5534882"/>
          </a:xfrm>
          <a:custGeom>
            <a:avLst/>
            <a:gdLst/>
            <a:ahLst/>
            <a:cxnLst/>
            <a:rect l="l" t="t" r="r" b="b"/>
            <a:pathLst>
              <a:path w="7546339" h="5534882">
                <a:moveTo>
                  <a:pt x="0" y="0"/>
                </a:moveTo>
                <a:lnTo>
                  <a:pt x="7546339" y="0"/>
                </a:lnTo>
                <a:lnTo>
                  <a:pt x="7546339" y="5534882"/>
                </a:lnTo>
                <a:lnTo>
                  <a:pt x="0" y="5534882"/>
                </a:lnTo>
                <a:lnTo>
                  <a:pt x="0" y="0"/>
                </a:lnTo>
                <a:close/>
              </a:path>
            </a:pathLst>
          </a:custGeom>
          <a:blipFill>
            <a:blip r:embed="rId2"/>
            <a:stretch>
              <a:fillRect/>
            </a:stretch>
          </a:blipFill>
        </p:spPr>
      </p:sp>
      <p:sp>
        <p:nvSpPr>
          <p:cNvPr id="3" name="TextBox 3"/>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CLUSTERING</a:t>
            </a:r>
          </a:p>
        </p:txBody>
      </p:sp>
      <p:sp>
        <p:nvSpPr>
          <p:cNvPr id="4" name="TextBox 4"/>
          <p:cNvSpPr txBox="1"/>
          <p:nvPr/>
        </p:nvSpPr>
        <p:spPr>
          <a:xfrm>
            <a:off x="1164471" y="2598548"/>
            <a:ext cx="8412718" cy="580390"/>
          </a:xfrm>
          <a:prstGeom prst="rect">
            <a:avLst/>
          </a:prstGeom>
        </p:spPr>
        <p:txBody>
          <a:bodyPr lIns="0" tIns="0" rIns="0" bIns="0" rtlCol="0" anchor="t">
            <a:spAutoFit/>
          </a:bodyPr>
          <a:lstStyle/>
          <a:p>
            <a:pPr algn="ctr">
              <a:lnSpc>
                <a:spcPts val="4759"/>
              </a:lnSpc>
            </a:pPr>
            <a:r>
              <a:rPr lang="en-US" sz="3399">
                <a:solidFill>
                  <a:srgbClr val="000000"/>
                </a:solidFill>
                <a:latin typeface="Alatsi"/>
              </a:rPr>
              <a:t>Applying Kmeans on the data with 3 clusters: </a:t>
            </a:r>
          </a:p>
        </p:txBody>
      </p:sp>
      <p:grpSp>
        <p:nvGrpSpPr>
          <p:cNvPr id="5" name="Group 5"/>
          <p:cNvGrpSpPr/>
          <p:nvPr/>
        </p:nvGrpSpPr>
        <p:grpSpPr>
          <a:xfrm>
            <a:off x="9578246" y="4170935"/>
            <a:ext cx="6155774" cy="4535696"/>
            <a:chOff x="0" y="0"/>
            <a:chExt cx="2936674" cy="2163799"/>
          </a:xfrm>
        </p:grpSpPr>
        <p:sp>
          <p:nvSpPr>
            <p:cNvPr id="6" name="Freeform 6"/>
            <p:cNvSpPr/>
            <p:nvPr/>
          </p:nvSpPr>
          <p:spPr>
            <a:xfrm>
              <a:off x="0" y="0"/>
              <a:ext cx="2936674" cy="2163799"/>
            </a:xfrm>
            <a:custGeom>
              <a:avLst/>
              <a:gdLst/>
              <a:ahLst/>
              <a:cxnLst/>
              <a:rect l="l" t="t" r="r" b="b"/>
              <a:pathLst>
                <a:path w="2936674" h="2163799">
                  <a:moveTo>
                    <a:pt x="64141" y="0"/>
                  </a:moveTo>
                  <a:lnTo>
                    <a:pt x="2872533" y="0"/>
                  </a:lnTo>
                  <a:cubicBezTo>
                    <a:pt x="2907957" y="0"/>
                    <a:pt x="2936674" y="28717"/>
                    <a:pt x="2936674" y="64141"/>
                  </a:cubicBezTo>
                  <a:lnTo>
                    <a:pt x="2936674" y="2099658"/>
                  </a:lnTo>
                  <a:cubicBezTo>
                    <a:pt x="2936674" y="2135082"/>
                    <a:pt x="2907957" y="2163799"/>
                    <a:pt x="2872533" y="2163799"/>
                  </a:cubicBezTo>
                  <a:lnTo>
                    <a:pt x="64141" y="2163799"/>
                  </a:lnTo>
                  <a:cubicBezTo>
                    <a:pt x="28717" y="2163799"/>
                    <a:pt x="0" y="2135082"/>
                    <a:pt x="0" y="2099658"/>
                  </a:cubicBezTo>
                  <a:lnTo>
                    <a:pt x="0" y="64141"/>
                  </a:lnTo>
                  <a:cubicBezTo>
                    <a:pt x="0" y="28717"/>
                    <a:pt x="28717" y="0"/>
                    <a:pt x="64141" y="0"/>
                  </a:cubicBezTo>
                  <a:close/>
                </a:path>
              </a:pathLst>
            </a:custGeom>
            <a:solidFill>
              <a:srgbClr val="CDDCE9"/>
            </a:solidFill>
            <a:ln w="38100" cap="rnd">
              <a:solidFill>
                <a:srgbClr val="000000"/>
              </a:solidFill>
              <a:prstDash val="solid"/>
              <a:round/>
            </a:ln>
          </p:spPr>
        </p:sp>
        <p:sp>
          <p:nvSpPr>
            <p:cNvPr id="7" name="TextBox 7"/>
            <p:cNvSpPr txBox="1"/>
            <p:nvPr/>
          </p:nvSpPr>
          <p:spPr>
            <a:xfrm>
              <a:off x="0" y="-47625"/>
              <a:ext cx="2936674" cy="2211424"/>
            </a:xfrm>
            <a:prstGeom prst="rect">
              <a:avLst/>
            </a:prstGeom>
          </p:spPr>
          <p:txBody>
            <a:bodyPr lIns="50800" tIns="50800" rIns="50800" bIns="50800" rtlCol="0" anchor="ctr"/>
            <a:lstStyle/>
            <a:p>
              <a:pPr marL="518157" lvl="1" indent="-259078" algn="l">
                <a:lnSpc>
                  <a:spcPts val="3359"/>
                </a:lnSpc>
                <a:buFont typeface="Arial"/>
                <a:buChar char="•"/>
              </a:pPr>
              <a:r>
                <a:rPr lang="en-US" sz="2399">
                  <a:solidFill>
                    <a:srgbClr val="000000"/>
                  </a:solidFill>
                  <a:latin typeface="Alatsi"/>
                </a:rPr>
                <a:t>The portion of each class: </a:t>
              </a:r>
            </a:p>
            <a:p>
              <a:pPr marL="1036314" lvl="2" indent="-345438" algn="l">
                <a:lnSpc>
                  <a:spcPts val="3359"/>
                </a:lnSpc>
                <a:buFont typeface="Arial"/>
                <a:buChar char="⚬"/>
              </a:pPr>
              <a:r>
                <a:rPr lang="en-US" sz="2399">
                  <a:solidFill>
                    <a:srgbClr val="000000"/>
                  </a:solidFill>
                  <a:latin typeface="Alatsi"/>
                </a:rPr>
                <a:t>Class 1 ==&gt; 0.630900  </a:t>
              </a:r>
            </a:p>
            <a:p>
              <a:pPr marL="1036314" lvl="2" indent="-345438" algn="l">
                <a:lnSpc>
                  <a:spcPts val="3359"/>
                </a:lnSpc>
                <a:buFont typeface="Arial"/>
                <a:buChar char="⚬"/>
              </a:pPr>
              <a:r>
                <a:rPr lang="en-US" sz="2399">
                  <a:solidFill>
                    <a:srgbClr val="000000"/>
                  </a:solidFill>
                  <a:latin typeface="Alatsi"/>
                </a:rPr>
                <a:t>Class 0 ==&gt; 0.219453  </a:t>
              </a:r>
            </a:p>
            <a:p>
              <a:pPr marL="1036314" lvl="2" indent="-345438" algn="l">
                <a:lnSpc>
                  <a:spcPts val="3359"/>
                </a:lnSpc>
                <a:buFont typeface="Arial"/>
                <a:buChar char="⚬"/>
              </a:pPr>
              <a:r>
                <a:rPr lang="en-US" sz="2399">
                  <a:solidFill>
                    <a:srgbClr val="000000"/>
                  </a:solidFill>
                  <a:latin typeface="Alatsi"/>
                </a:rPr>
                <a:t>Class 2 ==&gt; 0.149648 </a:t>
              </a:r>
            </a:p>
            <a:p>
              <a:pPr marL="518157" lvl="1" indent="-259078" algn="l">
                <a:lnSpc>
                  <a:spcPts val="3359"/>
                </a:lnSpc>
                <a:buFont typeface="Arial"/>
                <a:buChar char="•"/>
              </a:pPr>
              <a:r>
                <a:rPr lang="en-US" sz="2399">
                  <a:solidFill>
                    <a:srgbClr val="000000"/>
                  </a:solidFill>
                  <a:latin typeface="Alatsi"/>
                </a:rPr>
                <a:t>Most of the data (63%) is in one cluster (cluster 1)</a:t>
              </a:r>
            </a:p>
            <a:p>
              <a:pPr algn="l">
                <a:lnSpc>
                  <a:spcPts val="3359"/>
                </a:lnSpc>
              </a:pPr>
              <a:endParaRPr lang="en-US" sz="2399">
                <a:solidFill>
                  <a:srgbClr val="000000"/>
                </a:solidFill>
                <a:latin typeface="Alatsi"/>
              </a:endParaRPr>
            </a:p>
          </p:txBody>
        </p:sp>
      </p:grpSp>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18</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8665662" y="2407184"/>
            <a:ext cx="9328425" cy="7701039"/>
          </a:xfrm>
          <a:custGeom>
            <a:avLst/>
            <a:gdLst/>
            <a:ahLst/>
            <a:cxnLst/>
            <a:rect l="l" t="t" r="r" b="b"/>
            <a:pathLst>
              <a:path w="9328425" h="7701039">
                <a:moveTo>
                  <a:pt x="0" y="0"/>
                </a:moveTo>
                <a:lnTo>
                  <a:pt x="9328425" y="0"/>
                </a:lnTo>
                <a:lnTo>
                  <a:pt x="9328425" y="7701040"/>
                </a:lnTo>
                <a:lnTo>
                  <a:pt x="0" y="7701040"/>
                </a:lnTo>
                <a:lnTo>
                  <a:pt x="0" y="0"/>
                </a:lnTo>
                <a:close/>
              </a:path>
            </a:pathLst>
          </a:custGeom>
          <a:blipFill>
            <a:blip r:embed="rId2"/>
            <a:stretch>
              <a:fillRect t="-1023" b="-1023"/>
            </a:stretch>
          </a:blipFill>
        </p:spPr>
      </p:sp>
      <p:sp>
        <p:nvSpPr>
          <p:cNvPr id="3" name="TextBox 3"/>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CLUSTERING</a:t>
            </a:r>
          </a:p>
        </p:txBody>
      </p:sp>
      <p:sp>
        <p:nvSpPr>
          <p:cNvPr id="4" name="TextBox 4"/>
          <p:cNvSpPr txBox="1"/>
          <p:nvPr/>
        </p:nvSpPr>
        <p:spPr>
          <a:xfrm>
            <a:off x="500235" y="1946873"/>
            <a:ext cx="7133249" cy="1180465"/>
          </a:xfrm>
          <a:prstGeom prst="rect">
            <a:avLst/>
          </a:prstGeom>
        </p:spPr>
        <p:txBody>
          <a:bodyPr lIns="0" tIns="0" rIns="0" bIns="0" rtlCol="0" anchor="t">
            <a:spAutoFit/>
          </a:bodyPr>
          <a:lstStyle/>
          <a:p>
            <a:pPr algn="ctr">
              <a:lnSpc>
                <a:spcPts val="4759"/>
              </a:lnSpc>
            </a:pPr>
            <a:r>
              <a:rPr lang="en-US" sz="3399">
                <a:solidFill>
                  <a:srgbClr val="000000"/>
                </a:solidFill>
                <a:latin typeface="Alatsi"/>
              </a:rPr>
              <a:t>showing aggregates of each numeric column grouped by the cluster </a:t>
            </a:r>
          </a:p>
        </p:txBody>
      </p:sp>
      <p:grpSp>
        <p:nvGrpSpPr>
          <p:cNvPr id="5" name="Group 5"/>
          <p:cNvGrpSpPr/>
          <p:nvPr/>
        </p:nvGrpSpPr>
        <p:grpSpPr>
          <a:xfrm>
            <a:off x="710175" y="3311223"/>
            <a:ext cx="7633484" cy="6637019"/>
            <a:chOff x="0" y="0"/>
            <a:chExt cx="3641630" cy="3166256"/>
          </a:xfrm>
        </p:grpSpPr>
        <p:sp>
          <p:nvSpPr>
            <p:cNvPr id="6" name="Freeform 6"/>
            <p:cNvSpPr/>
            <p:nvPr/>
          </p:nvSpPr>
          <p:spPr>
            <a:xfrm>
              <a:off x="0" y="0"/>
              <a:ext cx="3641630" cy="3166256"/>
            </a:xfrm>
            <a:custGeom>
              <a:avLst/>
              <a:gdLst/>
              <a:ahLst/>
              <a:cxnLst/>
              <a:rect l="l" t="t" r="r" b="b"/>
              <a:pathLst>
                <a:path w="3641630" h="3166256">
                  <a:moveTo>
                    <a:pt x="51724" y="0"/>
                  </a:moveTo>
                  <a:lnTo>
                    <a:pt x="3589906" y="0"/>
                  </a:lnTo>
                  <a:cubicBezTo>
                    <a:pt x="3618473" y="0"/>
                    <a:pt x="3641630" y="23158"/>
                    <a:pt x="3641630" y="51724"/>
                  </a:cubicBezTo>
                  <a:lnTo>
                    <a:pt x="3641630" y="3114532"/>
                  </a:lnTo>
                  <a:cubicBezTo>
                    <a:pt x="3641630" y="3128250"/>
                    <a:pt x="3636181" y="3141406"/>
                    <a:pt x="3626481" y="3151107"/>
                  </a:cubicBezTo>
                  <a:cubicBezTo>
                    <a:pt x="3616780" y="3160807"/>
                    <a:pt x="3603624" y="3166256"/>
                    <a:pt x="3589906" y="3166256"/>
                  </a:cubicBezTo>
                  <a:lnTo>
                    <a:pt x="51724" y="3166256"/>
                  </a:lnTo>
                  <a:cubicBezTo>
                    <a:pt x="23158" y="3166256"/>
                    <a:pt x="0" y="3143098"/>
                    <a:pt x="0" y="3114532"/>
                  </a:cubicBezTo>
                  <a:lnTo>
                    <a:pt x="0" y="51724"/>
                  </a:lnTo>
                  <a:cubicBezTo>
                    <a:pt x="0" y="23158"/>
                    <a:pt x="23158" y="0"/>
                    <a:pt x="51724" y="0"/>
                  </a:cubicBezTo>
                  <a:close/>
                </a:path>
              </a:pathLst>
            </a:custGeom>
            <a:solidFill>
              <a:srgbClr val="CDDCE9"/>
            </a:solidFill>
            <a:ln w="38100" cap="rnd">
              <a:solidFill>
                <a:srgbClr val="000000"/>
              </a:solidFill>
              <a:prstDash val="solid"/>
              <a:round/>
            </a:ln>
          </p:spPr>
        </p:sp>
        <p:sp>
          <p:nvSpPr>
            <p:cNvPr id="7" name="TextBox 7"/>
            <p:cNvSpPr txBox="1"/>
            <p:nvPr/>
          </p:nvSpPr>
          <p:spPr>
            <a:xfrm>
              <a:off x="0" y="-47625"/>
              <a:ext cx="3641630" cy="3213881"/>
            </a:xfrm>
            <a:prstGeom prst="rect">
              <a:avLst/>
            </a:prstGeom>
          </p:spPr>
          <p:txBody>
            <a:bodyPr lIns="50800" tIns="50800" rIns="50800" bIns="50800" rtlCol="0" anchor="ctr"/>
            <a:lstStyle/>
            <a:p>
              <a:pPr algn="l">
                <a:lnSpc>
                  <a:spcPts val="3359"/>
                </a:lnSpc>
              </a:pPr>
              <a:r>
                <a:rPr lang="en-US" sz="2399">
                  <a:solidFill>
                    <a:srgbClr val="000000"/>
                  </a:solidFill>
                  <a:latin typeface="Alatsi Bold"/>
                </a:rPr>
                <a:t>Insights:</a:t>
              </a:r>
              <a:r>
                <a:rPr lang="en-US" sz="2399">
                  <a:solidFill>
                    <a:srgbClr val="000000"/>
                  </a:solidFill>
                  <a:latin typeface="Alatsi"/>
                </a:rPr>
                <a:t> </a:t>
              </a:r>
            </a:p>
            <a:p>
              <a:pPr marL="518157" lvl="1" indent="-259078" algn="l">
                <a:lnSpc>
                  <a:spcPts val="3359"/>
                </a:lnSpc>
                <a:buFont typeface="Arial"/>
                <a:buChar char="•"/>
              </a:pPr>
              <a:r>
                <a:rPr lang="en-US" sz="2399">
                  <a:solidFill>
                    <a:srgbClr val="000000"/>
                  </a:solidFill>
                  <a:latin typeface="Alatsi"/>
                </a:rPr>
                <a:t>All age values are in the 3 clusters [7-85] </a:t>
              </a:r>
            </a:p>
            <a:p>
              <a:pPr marL="518157" lvl="1" indent="-259078" algn="l">
                <a:lnSpc>
                  <a:spcPts val="3359"/>
                </a:lnSpc>
                <a:buFont typeface="Arial"/>
                <a:buChar char="•"/>
              </a:pPr>
              <a:r>
                <a:rPr lang="en-US" sz="2399">
                  <a:solidFill>
                    <a:srgbClr val="000000"/>
                  </a:solidFill>
                  <a:latin typeface="Alatsi"/>
                </a:rPr>
                <a:t>Flight Distances is distributed on all clusters without intersection between them: </a:t>
              </a:r>
            </a:p>
            <a:p>
              <a:pPr marL="518157" lvl="1" indent="-259078" algn="l">
                <a:lnSpc>
                  <a:spcPts val="3359"/>
                </a:lnSpc>
                <a:buFont typeface="Arial"/>
                <a:buChar char="•"/>
              </a:pPr>
              <a:r>
                <a:rPr lang="en-US" sz="2399">
                  <a:solidFill>
                    <a:srgbClr val="000000"/>
                  </a:solidFill>
                  <a:latin typeface="Alatsi"/>
                </a:rPr>
                <a:t>Cluster 1 contains flight distance in the range [1137:2418] </a:t>
              </a:r>
            </a:p>
            <a:p>
              <a:pPr marL="518157" lvl="1" indent="-259078" algn="l">
                <a:lnSpc>
                  <a:spcPts val="3359"/>
                </a:lnSpc>
                <a:buFont typeface="Arial"/>
                <a:buChar char="•"/>
              </a:pPr>
              <a:r>
                <a:rPr lang="en-US" sz="2399">
                  <a:solidFill>
                    <a:srgbClr val="000000"/>
                  </a:solidFill>
                  <a:latin typeface="Alatsi"/>
                </a:rPr>
                <a:t>Cluster 0 contains flight distance in the range [31:1136] </a:t>
              </a:r>
            </a:p>
            <a:p>
              <a:pPr marL="518157" lvl="1" indent="-259078" algn="l">
                <a:lnSpc>
                  <a:spcPts val="3359"/>
                </a:lnSpc>
                <a:buFont typeface="Arial"/>
                <a:buChar char="•"/>
              </a:pPr>
              <a:r>
                <a:rPr lang="en-US" sz="2399">
                  <a:solidFill>
                    <a:srgbClr val="000000"/>
                  </a:solidFill>
                  <a:latin typeface="Alatsi"/>
                </a:rPr>
                <a:t>Cluster 2 contains flight distance in the range [2419:4983] </a:t>
              </a:r>
            </a:p>
            <a:p>
              <a:pPr marL="518157" lvl="1" indent="-259078" algn="l">
                <a:lnSpc>
                  <a:spcPts val="3359"/>
                </a:lnSpc>
                <a:buFont typeface="Arial"/>
                <a:buChar char="•"/>
              </a:pPr>
              <a:r>
                <a:rPr lang="en-US" sz="2399">
                  <a:solidFill>
                    <a:srgbClr val="000000"/>
                  </a:solidFill>
                  <a:latin typeface="Alatsi"/>
                </a:rPr>
                <a:t>Value 0 for seat comfort column is only in cluster 1 </a:t>
              </a:r>
            </a:p>
            <a:p>
              <a:pPr marL="518157" lvl="1" indent="-259078" algn="l">
                <a:lnSpc>
                  <a:spcPts val="3359"/>
                </a:lnSpc>
                <a:buFont typeface="Arial"/>
                <a:buChar char="•"/>
              </a:pPr>
              <a:r>
                <a:rPr lang="en-US" sz="2399">
                  <a:solidFill>
                    <a:srgbClr val="000000"/>
                  </a:solidFill>
                  <a:latin typeface="Alatsi"/>
                </a:rPr>
                <a:t>Value 0 for Checkin service column is only in cluster 1 </a:t>
              </a:r>
            </a:p>
            <a:p>
              <a:pPr marL="518157" lvl="1" indent="-259078" algn="l">
                <a:lnSpc>
                  <a:spcPts val="3359"/>
                </a:lnSpc>
                <a:buFont typeface="Arial"/>
                <a:buChar char="•"/>
              </a:pPr>
              <a:r>
                <a:rPr lang="en-US" sz="2399">
                  <a:solidFill>
                    <a:srgbClr val="000000"/>
                  </a:solidFill>
                  <a:latin typeface="Alatsi"/>
                </a:rPr>
                <a:t>Values in range [1017:1592] don't exist in class 0 </a:t>
              </a:r>
            </a:p>
            <a:p>
              <a:pPr marL="518157" lvl="1" indent="-259078" algn="l">
                <a:lnSpc>
                  <a:spcPts val="3359"/>
                </a:lnSpc>
                <a:buFont typeface="Arial"/>
                <a:buChar char="•"/>
              </a:pPr>
              <a:r>
                <a:rPr lang="en-US" sz="2399">
                  <a:solidFill>
                    <a:srgbClr val="000000"/>
                  </a:solidFill>
                  <a:latin typeface="Alatsi"/>
                </a:rPr>
                <a:t>Values in range [1305:1592] don't exist in class 2 </a:t>
              </a:r>
            </a:p>
            <a:p>
              <a:pPr algn="l">
                <a:lnSpc>
                  <a:spcPts val="3359"/>
                </a:lnSpc>
              </a:pPr>
              <a:endParaRPr lang="en-US" sz="2399">
                <a:solidFill>
                  <a:srgbClr val="000000"/>
                </a:solidFill>
                <a:latin typeface="Alatsi"/>
              </a:endParaRPr>
            </a:p>
          </p:txBody>
        </p:sp>
      </p:grpSp>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19</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8339165" y="4009131"/>
            <a:ext cx="9731122" cy="5067093"/>
          </a:xfrm>
          <a:custGeom>
            <a:avLst/>
            <a:gdLst/>
            <a:ahLst/>
            <a:cxnLst/>
            <a:rect l="l" t="t" r="r" b="b"/>
            <a:pathLst>
              <a:path w="9731122" h="5067093">
                <a:moveTo>
                  <a:pt x="0" y="0"/>
                </a:moveTo>
                <a:lnTo>
                  <a:pt x="9731122" y="0"/>
                </a:lnTo>
                <a:lnTo>
                  <a:pt x="9731122" y="5067092"/>
                </a:lnTo>
                <a:lnTo>
                  <a:pt x="0" y="5067092"/>
                </a:lnTo>
                <a:lnTo>
                  <a:pt x="0" y="0"/>
                </a:lnTo>
                <a:close/>
              </a:path>
            </a:pathLst>
          </a:custGeom>
          <a:blipFill>
            <a:blip r:embed="rId2"/>
            <a:stretch>
              <a:fillRect/>
            </a:stretch>
          </a:blipFill>
        </p:spPr>
      </p:sp>
      <p:sp>
        <p:nvSpPr>
          <p:cNvPr id="3" name="Freeform 3"/>
          <p:cNvSpPr/>
          <p:nvPr/>
        </p:nvSpPr>
        <p:spPr>
          <a:xfrm>
            <a:off x="390601" y="3507783"/>
            <a:ext cx="7747707" cy="6069788"/>
          </a:xfrm>
          <a:custGeom>
            <a:avLst/>
            <a:gdLst/>
            <a:ahLst/>
            <a:cxnLst/>
            <a:rect l="l" t="t" r="r" b="b"/>
            <a:pathLst>
              <a:path w="7747707" h="6069788">
                <a:moveTo>
                  <a:pt x="0" y="0"/>
                </a:moveTo>
                <a:lnTo>
                  <a:pt x="7747706" y="0"/>
                </a:lnTo>
                <a:lnTo>
                  <a:pt x="7747706" y="6069788"/>
                </a:lnTo>
                <a:lnTo>
                  <a:pt x="0" y="6069788"/>
                </a:lnTo>
                <a:lnTo>
                  <a:pt x="0" y="0"/>
                </a:lnTo>
                <a:close/>
              </a:path>
            </a:pathLst>
          </a:custGeom>
          <a:blipFill>
            <a:blip r:embed="rId3"/>
            <a:stretch>
              <a:fillRect/>
            </a:stretch>
          </a:blipFill>
        </p:spPr>
      </p:sp>
      <p:sp>
        <p:nvSpPr>
          <p:cNvPr id="4" name="TextBox 4"/>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CLUSTERING</a:t>
            </a:r>
          </a:p>
        </p:txBody>
      </p:sp>
      <p:sp>
        <p:nvSpPr>
          <p:cNvPr id="5" name="TextBox 5"/>
          <p:cNvSpPr txBox="1"/>
          <p:nvPr/>
        </p:nvSpPr>
        <p:spPr>
          <a:xfrm>
            <a:off x="0" y="1966934"/>
            <a:ext cx="7633484" cy="1180465"/>
          </a:xfrm>
          <a:prstGeom prst="rect">
            <a:avLst/>
          </a:prstGeom>
        </p:spPr>
        <p:txBody>
          <a:bodyPr lIns="0" tIns="0" rIns="0" bIns="0" rtlCol="0" anchor="t">
            <a:spAutoFit/>
          </a:bodyPr>
          <a:lstStyle/>
          <a:p>
            <a:pPr algn="ctr">
              <a:lnSpc>
                <a:spcPts val="4759"/>
              </a:lnSpc>
            </a:pPr>
            <a:r>
              <a:rPr lang="en-US" sz="3399">
                <a:solidFill>
                  <a:srgbClr val="000000"/>
                </a:solidFill>
                <a:latin typeface="Alatsi"/>
              </a:rPr>
              <a:t>Show the cluster distribution over the categories of categorical features </a:t>
            </a:r>
          </a:p>
        </p:txBody>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20</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0" y="4169843"/>
            <a:ext cx="10896637" cy="5560820"/>
          </a:xfrm>
          <a:custGeom>
            <a:avLst/>
            <a:gdLst/>
            <a:ahLst/>
            <a:cxnLst/>
            <a:rect l="l" t="t" r="r" b="b"/>
            <a:pathLst>
              <a:path w="10896637" h="5560820">
                <a:moveTo>
                  <a:pt x="0" y="0"/>
                </a:moveTo>
                <a:lnTo>
                  <a:pt x="10896637" y="0"/>
                </a:lnTo>
                <a:lnTo>
                  <a:pt x="10896637" y="5560820"/>
                </a:lnTo>
                <a:lnTo>
                  <a:pt x="0" y="5560820"/>
                </a:lnTo>
                <a:lnTo>
                  <a:pt x="0" y="0"/>
                </a:lnTo>
                <a:close/>
              </a:path>
            </a:pathLst>
          </a:custGeom>
          <a:blipFill>
            <a:blip r:embed="rId2"/>
            <a:stretch>
              <a:fillRect/>
            </a:stretch>
          </a:blipFill>
        </p:spPr>
      </p:sp>
      <p:sp>
        <p:nvSpPr>
          <p:cNvPr id="3" name="TextBox 3"/>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CLUSTERING</a:t>
            </a:r>
          </a:p>
        </p:txBody>
      </p:sp>
      <p:sp>
        <p:nvSpPr>
          <p:cNvPr id="4" name="TextBox 4"/>
          <p:cNvSpPr txBox="1"/>
          <p:nvPr/>
        </p:nvSpPr>
        <p:spPr>
          <a:xfrm>
            <a:off x="446121" y="2534146"/>
            <a:ext cx="7633484" cy="1180465"/>
          </a:xfrm>
          <a:prstGeom prst="rect">
            <a:avLst/>
          </a:prstGeom>
        </p:spPr>
        <p:txBody>
          <a:bodyPr lIns="0" tIns="0" rIns="0" bIns="0" rtlCol="0" anchor="t">
            <a:spAutoFit/>
          </a:bodyPr>
          <a:lstStyle/>
          <a:p>
            <a:pPr algn="ctr">
              <a:lnSpc>
                <a:spcPts val="4759"/>
              </a:lnSpc>
            </a:pPr>
            <a:r>
              <a:rPr lang="en-US" sz="3399">
                <a:solidFill>
                  <a:srgbClr val="000000"/>
                </a:solidFill>
                <a:latin typeface="Alatsi"/>
              </a:rPr>
              <a:t>Show the cluster distribution over the categories of categorical features </a:t>
            </a:r>
          </a:p>
        </p:txBody>
      </p:sp>
      <p:grpSp>
        <p:nvGrpSpPr>
          <p:cNvPr id="5" name="Group 5"/>
          <p:cNvGrpSpPr/>
          <p:nvPr/>
        </p:nvGrpSpPr>
        <p:grpSpPr>
          <a:xfrm>
            <a:off x="11213429" y="1891958"/>
            <a:ext cx="6525202" cy="8775700"/>
            <a:chOff x="0" y="0"/>
            <a:chExt cx="3112913" cy="4186535"/>
          </a:xfrm>
        </p:grpSpPr>
        <p:sp>
          <p:nvSpPr>
            <p:cNvPr id="6" name="Freeform 6"/>
            <p:cNvSpPr/>
            <p:nvPr/>
          </p:nvSpPr>
          <p:spPr>
            <a:xfrm>
              <a:off x="0" y="0"/>
              <a:ext cx="3112913" cy="4186536"/>
            </a:xfrm>
            <a:custGeom>
              <a:avLst/>
              <a:gdLst/>
              <a:ahLst/>
              <a:cxnLst/>
              <a:rect l="l" t="t" r="r" b="b"/>
              <a:pathLst>
                <a:path w="3112913" h="4186536">
                  <a:moveTo>
                    <a:pt x="60510" y="0"/>
                  </a:moveTo>
                  <a:lnTo>
                    <a:pt x="3052403" y="0"/>
                  </a:lnTo>
                  <a:cubicBezTo>
                    <a:pt x="3085822" y="0"/>
                    <a:pt x="3112913" y="27091"/>
                    <a:pt x="3112913" y="60510"/>
                  </a:cubicBezTo>
                  <a:lnTo>
                    <a:pt x="3112913" y="4126026"/>
                  </a:lnTo>
                  <a:cubicBezTo>
                    <a:pt x="3112913" y="4159445"/>
                    <a:pt x="3085822" y="4186536"/>
                    <a:pt x="3052403" y="4186536"/>
                  </a:cubicBezTo>
                  <a:lnTo>
                    <a:pt x="60510" y="4186536"/>
                  </a:lnTo>
                  <a:cubicBezTo>
                    <a:pt x="27091" y="4186536"/>
                    <a:pt x="0" y="4159445"/>
                    <a:pt x="0" y="4126026"/>
                  </a:cubicBezTo>
                  <a:lnTo>
                    <a:pt x="0" y="60510"/>
                  </a:lnTo>
                  <a:cubicBezTo>
                    <a:pt x="0" y="27091"/>
                    <a:pt x="27091" y="0"/>
                    <a:pt x="60510" y="0"/>
                  </a:cubicBezTo>
                  <a:close/>
                </a:path>
              </a:pathLst>
            </a:custGeom>
            <a:solidFill>
              <a:srgbClr val="CDDCE9"/>
            </a:solidFill>
            <a:ln w="38100" cap="rnd">
              <a:solidFill>
                <a:srgbClr val="000000"/>
              </a:solidFill>
              <a:prstDash val="solid"/>
              <a:round/>
            </a:ln>
          </p:spPr>
        </p:sp>
        <p:sp>
          <p:nvSpPr>
            <p:cNvPr id="7" name="TextBox 7"/>
            <p:cNvSpPr txBox="1"/>
            <p:nvPr/>
          </p:nvSpPr>
          <p:spPr>
            <a:xfrm>
              <a:off x="0" y="-38100"/>
              <a:ext cx="3112913" cy="4224635"/>
            </a:xfrm>
            <a:prstGeom prst="rect">
              <a:avLst/>
            </a:prstGeom>
          </p:spPr>
          <p:txBody>
            <a:bodyPr lIns="50800" tIns="50800" rIns="50800" bIns="50800" rtlCol="0" anchor="ctr"/>
            <a:lstStyle/>
            <a:p>
              <a:pPr algn="l">
                <a:lnSpc>
                  <a:spcPts val="2799"/>
                </a:lnSpc>
              </a:pPr>
              <a:r>
                <a:rPr lang="en-US" sz="1999">
                  <a:solidFill>
                    <a:srgbClr val="000000"/>
                  </a:solidFill>
                  <a:latin typeface="Alatsi Bold"/>
                </a:rPr>
                <a:t>Insights:</a:t>
              </a:r>
              <a:r>
                <a:rPr lang="en-US" sz="1999">
                  <a:solidFill>
                    <a:srgbClr val="000000"/>
                  </a:solidFill>
                  <a:latin typeface="Alatsi"/>
                </a:rPr>
                <a:t> </a:t>
              </a:r>
            </a:p>
            <a:p>
              <a:pPr marL="431799" lvl="1" indent="-215899" algn="l">
                <a:lnSpc>
                  <a:spcPts val="2799"/>
                </a:lnSpc>
                <a:buFont typeface="Arial"/>
                <a:buChar char="•"/>
              </a:pPr>
              <a:r>
                <a:rPr lang="en-US" sz="1999">
                  <a:solidFill>
                    <a:srgbClr val="000000"/>
                  </a:solidFill>
                  <a:latin typeface="Alatsi"/>
                </a:rPr>
                <a:t>Cluster 1 is the major class in all values in all columns </a:t>
              </a:r>
            </a:p>
            <a:p>
              <a:pPr marL="431799" lvl="1" indent="-215899" algn="l">
                <a:lnSpc>
                  <a:spcPts val="2799"/>
                </a:lnSpc>
                <a:buFont typeface="Arial"/>
                <a:buChar char="•"/>
              </a:pPr>
              <a:r>
                <a:rPr lang="en-US" sz="1999">
                  <a:solidFill>
                    <a:srgbClr val="000000"/>
                  </a:solidFill>
                  <a:latin typeface="Alatsi"/>
                </a:rPr>
                <a:t>Satisfied customers are distributed over all cluster </a:t>
              </a:r>
            </a:p>
            <a:p>
              <a:pPr marL="431799" lvl="1" indent="-215899" algn="l">
                <a:lnSpc>
                  <a:spcPts val="2799"/>
                </a:lnSpc>
                <a:buFont typeface="Arial"/>
                <a:buChar char="•"/>
              </a:pPr>
              <a:r>
                <a:rPr lang="en-US" sz="1999">
                  <a:solidFill>
                    <a:srgbClr val="000000"/>
                  </a:solidFill>
                  <a:latin typeface="Alatsi"/>
                </a:rPr>
                <a:t>Dissatisfied or neutral customers are distributed over all cluster </a:t>
              </a:r>
            </a:p>
            <a:p>
              <a:pPr marL="431799" lvl="1" indent="-215899" algn="l">
                <a:lnSpc>
                  <a:spcPts val="2799"/>
                </a:lnSpc>
                <a:buFont typeface="Arial"/>
                <a:buChar char="•"/>
              </a:pPr>
              <a:r>
                <a:rPr lang="en-US" sz="1999">
                  <a:solidFill>
                    <a:srgbClr val="000000"/>
                  </a:solidFill>
                  <a:latin typeface="Alatsi"/>
                </a:rPr>
                <a:t>Each gender is distributed over all clusters </a:t>
              </a:r>
            </a:p>
            <a:p>
              <a:pPr marL="431799" lvl="1" indent="-215899" algn="l">
                <a:lnSpc>
                  <a:spcPts val="2799"/>
                </a:lnSpc>
                <a:buFont typeface="Arial"/>
                <a:buChar char="•"/>
              </a:pPr>
              <a:r>
                <a:rPr lang="en-US" sz="1999">
                  <a:solidFill>
                    <a:srgbClr val="000000"/>
                  </a:solidFill>
                  <a:latin typeface="Alatsi"/>
                </a:rPr>
                <a:t>Loyal customer is distributed over all clusters </a:t>
              </a:r>
            </a:p>
            <a:p>
              <a:pPr marL="431799" lvl="1" indent="-215899" algn="l">
                <a:lnSpc>
                  <a:spcPts val="2799"/>
                </a:lnSpc>
                <a:buFont typeface="Arial"/>
                <a:buChar char="•"/>
              </a:pPr>
              <a:r>
                <a:rPr lang="en-US" sz="1999">
                  <a:solidFill>
                    <a:srgbClr val="000000"/>
                  </a:solidFill>
                  <a:latin typeface="Alatsi"/>
                </a:rPr>
                <a:t>Cluster 2 doesn't contain Disloyal customers </a:t>
              </a:r>
            </a:p>
            <a:p>
              <a:pPr marL="431799" lvl="1" indent="-215899" algn="l">
                <a:lnSpc>
                  <a:spcPts val="2799"/>
                </a:lnSpc>
                <a:buFont typeface="Arial"/>
                <a:buChar char="•"/>
              </a:pPr>
              <a:r>
                <a:rPr lang="en-US" sz="1999">
                  <a:solidFill>
                    <a:srgbClr val="000000"/>
                  </a:solidFill>
                  <a:latin typeface="Alatsi"/>
                </a:rPr>
                <a:t>The portion of customers with type of travel is personal in cluster 2 is very small </a:t>
              </a:r>
            </a:p>
            <a:p>
              <a:pPr marL="431799" lvl="1" indent="-215899" algn="l">
                <a:lnSpc>
                  <a:spcPts val="2799"/>
                </a:lnSpc>
                <a:buFont typeface="Arial"/>
                <a:buChar char="•"/>
              </a:pPr>
              <a:r>
                <a:rPr lang="en-US" sz="1999">
                  <a:solidFill>
                    <a:srgbClr val="000000"/>
                  </a:solidFill>
                  <a:latin typeface="Alatsi"/>
                </a:rPr>
                <a:t>All values of [Inflight WiFi service, departure arrival time convenient, Ease of online booking, Gate Location, Food and drink, </a:t>
              </a:r>
            </a:p>
            <a:p>
              <a:pPr marL="431799" lvl="1" indent="-215899" algn="l">
                <a:lnSpc>
                  <a:spcPts val="2799"/>
                </a:lnSpc>
                <a:buFont typeface="Arial"/>
                <a:buChar char="•"/>
              </a:pPr>
              <a:r>
                <a:rPr lang="en-US" sz="1999">
                  <a:solidFill>
                    <a:srgbClr val="000000"/>
                  </a:solidFill>
                  <a:latin typeface="Alatsi"/>
                </a:rPr>
                <a:t>seat comfort, inflight entertainment, on-board service, Baggage handling, Checkin service, inflight service &amp; cleanliness] are distributed over all clusters </a:t>
              </a:r>
            </a:p>
            <a:p>
              <a:pPr marL="431799" lvl="1" indent="-215899" algn="l">
                <a:lnSpc>
                  <a:spcPts val="2799"/>
                </a:lnSpc>
                <a:buFont typeface="Arial"/>
                <a:buChar char="•"/>
              </a:pPr>
              <a:r>
                <a:rPr lang="en-US" sz="1999">
                  <a:solidFill>
                    <a:srgbClr val="000000"/>
                  </a:solidFill>
                  <a:latin typeface="Alatsi"/>
                </a:rPr>
                <a:t>The portion of departure arrival time convenient with value 0 in cluster 2 is very small </a:t>
              </a:r>
            </a:p>
            <a:p>
              <a:pPr marL="431799" lvl="1" indent="-215899" algn="l">
                <a:lnSpc>
                  <a:spcPts val="2799"/>
                </a:lnSpc>
                <a:buFont typeface="Arial"/>
                <a:buChar char="•"/>
              </a:pPr>
              <a:r>
                <a:rPr lang="en-US" sz="1999">
                  <a:solidFill>
                    <a:srgbClr val="000000"/>
                  </a:solidFill>
                  <a:latin typeface="Alatsi"/>
                </a:rPr>
                <a:t>Cluster 2 doesn't contain customers of Eco plus class </a:t>
              </a:r>
            </a:p>
            <a:p>
              <a:pPr marL="431799" lvl="1" indent="-215899" algn="l">
                <a:lnSpc>
                  <a:spcPts val="2799"/>
                </a:lnSpc>
                <a:buFont typeface="Arial"/>
                <a:buChar char="•"/>
              </a:pPr>
              <a:r>
                <a:rPr lang="en-US" sz="1999">
                  <a:solidFill>
                    <a:srgbClr val="000000"/>
                  </a:solidFill>
                  <a:latin typeface="Alatsi"/>
                </a:rPr>
                <a:t>The portion of of customers of Eco class in cluster 2 is very small </a:t>
              </a:r>
            </a:p>
            <a:p>
              <a:pPr marL="431799" lvl="1" indent="-215899" algn="l">
                <a:lnSpc>
                  <a:spcPts val="2799"/>
                </a:lnSpc>
                <a:buFont typeface="Arial"/>
                <a:buChar char="•"/>
              </a:pPr>
              <a:r>
                <a:rPr lang="en-US" sz="1999">
                  <a:solidFill>
                    <a:srgbClr val="000000"/>
                  </a:solidFill>
                  <a:latin typeface="Alatsi"/>
                </a:rPr>
                <a:t>Cluster 2 doesn't contain values 0 of Online boarding </a:t>
              </a:r>
            </a:p>
            <a:p>
              <a:pPr marL="431799" lvl="1" indent="-215899" algn="l">
                <a:lnSpc>
                  <a:spcPts val="2799"/>
                </a:lnSpc>
                <a:buFont typeface="Arial"/>
                <a:buChar char="•"/>
              </a:pPr>
              <a:r>
                <a:rPr lang="en-US" sz="1999">
                  <a:solidFill>
                    <a:srgbClr val="000000"/>
                  </a:solidFill>
                  <a:latin typeface="Alatsi"/>
                </a:rPr>
                <a:t>Values 0 of Leg room service are all in cluster 1 </a:t>
              </a:r>
            </a:p>
            <a:p>
              <a:pPr algn="l">
                <a:lnSpc>
                  <a:spcPts val="2799"/>
                </a:lnSpc>
              </a:pPr>
              <a:endParaRPr lang="en-US" sz="1999">
                <a:solidFill>
                  <a:srgbClr val="000000"/>
                </a:solidFill>
                <a:latin typeface="Alatsi"/>
              </a:endParaRPr>
            </a:p>
          </p:txBody>
        </p:sp>
      </p:grpSp>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21</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028700" y="3220311"/>
            <a:ext cx="7558780" cy="6037989"/>
          </a:xfrm>
          <a:custGeom>
            <a:avLst/>
            <a:gdLst/>
            <a:ahLst/>
            <a:cxnLst/>
            <a:rect l="l" t="t" r="r" b="b"/>
            <a:pathLst>
              <a:path w="7558780" h="6037989">
                <a:moveTo>
                  <a:pt x="0" y="0"/>
                </a:moveTo>
                <a:lnTo>
                  <a:pt x="7558780" y="0"/>
                </a:lnTo>
                <a:lnTo>
                  <a:pt x="7558780" y="6037989"/>
                </a:lnTo>
                <a:lnTo>
                  <a:pt x="0" y="6037989"/>
                </a:lnTo>
                <a:lnTo>
                  <a:pt x="0" y="0"/>
                </a:lnTo>
                <a:close/>
              </a:path>
            </a:pathLst>
          </a:custGeom>
          <a:blipFill>
            <a:blip r:embed="rId2"/>
            <a:stretch>
              <a:fillRect/>
            </a:stretch>
          </a:blipFill>
        </p:spPr>
      </p:sp>
      <p:sp>
        <p:nvSpPr>
          <p:cNvPr id="3" name="Freeform 3"/>
          <p:cNvSpPr/>
          <p:nvPr/>
        </p:nvSpPr>
        <p:spPr>
          <a:xfrm>
            <a:off x="9114304" y="3220311"/>
            <a:ext cx="8144996" cy="6037989"/>
          </a:xfrm>
          <a:custGeom>
            <a:avLst/>
            <a:gdLst/>
            <a:ahLst/>
            <a:cxnLst/>
            <a:rect l="l" t="t" r="r" b="b"/>
            <a:pathLst>
              <a:path w="8144996" h="6037989">
                <a:moveTo>
                  <a:pt x="0" y="0"/>
                </a:moveTo>
                <a:lnTo>
                  <a:pt x="8144996" y="0"/>
                </a:lnTo>
                <a:lnTo>
                  <a:pt x="8144996" y="6037989"/>
                </a:lnTo>
                <a:lnTo>
                  <a:pt x="0" y="6037989"/>
                </a:lnTo>
                <a:lnTo>
                  <a:pt x="0" y="0"/>
                </a:lnTo>
                <a:close/>
              </a:path>
            </a:pathLst>
          </a:custGeom>
          <a:blipFill>
            <a:blip r:embed="rId3"/>
            <a:stretch>
              <a:fillRect/>
            </a:stretch>
          </a:blipFill>
        </p:spPr>
      </p:sp>
      <p:sp>
        <p:nvSpPr>
          <p:cNvPr id="4" name="TextBox 4"/>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CLUSTERING</a:t>
            </a:r>
          </a:p>
        </p:txBody>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22</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9778081" y="3411298"/>
            <a:ext cx="8195010" cy="5847002"/>
          </a:xfrm>
          <a:custGeom>
            <a:avLst/>
            <a:gdLst/>
            <a:ahLst/>
            <a:cxnLst/>
            <a:rect l="l" t="t" r="r" b="b"/>
            <a:pathLst>
              <a:path w="8195010" h="5847002">
                <a:moveTo>
                  <a:pt x="0" y="0"/>
                </a:moveTo>
                <a:lnTo>
                  <a:pt x="8195010" y="0"/>
                </a:lnTo>
                <a:lnTo>
                  <a:pt x="8195010" y="5847002"/>
                </a:lnTo>
                <a:lnTo>
                  <a:pt x="0" y="5847002"/>
                </a:lnTo>
                <a:lnTo>
                  <a:pt x="0" y="0"/>
                </a:lnTo>
                <a:close/>
              </a:path>
            </a:pathLst>
          </a:custGeom>
          <a:blipFill>
            <a:blip r:embed="rId2"/>
            <a:stretch>
              <a:fillRect/>
            </a:stretch>
          </a:blipFill>
        </p:spPr>
      </p:sp>
      <p:sp>
        <p:nvSpPr>
          <p:cNvPr id="3" name="TextBox 3"/>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CLUSTERING</a:t>
            </a:r>
          </a:p>
        </p:txBody>
      </p:sp>
      <p:grpSp>
        <p:nvGrpSpPr>
          <p:cNvPr id="4" name="Group 4"/>
          <p:cNvGrpSpPr/>
          <p:nvPr/>
        </p:nvGrpSpPr>
        <p:grpSpPr>
          <a:xfrm>
            <a:off x="220060" y="2689899"/>
            <a:ext cx="9321839" cy="7366000"/>
            <a:chOff x="0" y="0"/>
            <a:chExt cx="4447077" cy="3514024"/>
          </a:xfrm>
        </p:grpSpPr>
        <p:sp>
          <p:nvSpPr>
            <p:cNvPr id="5" name="Freeform 5"/>
            <p:cNvSpPr/>
            <p:nvPr/>
          </p:nvSpPr>
          <p:spPr>
            <a:xfrm>
              <a:off x="0" y="0"/>
              <a:ext cx="4447077" cy="3514024"/>
            </a:xfrm>
            <a:custGeom>
              <a:avLst/>
              <a:gdLst/>
              <a:ahLst/>
              <a:cxnLst/>
              <a:rect l="l" t="t" r="r" b="b"/>
              <a:pathLst>
                <a:path w="4447077" h="3514024">
                  <a:moveTo>
                    <a:pt x="42356" y="0"/>
                  </a:moveTo>
                  <a:lnTo>
                    <a:pt x="4404721" y="0"/>
                  </a:lnTo>
                  <a:cubicBezTo>
                    <a:pt x="4428113" y="0"/>
                    <a:pt x="4447077" y="18964"/>
                    <a:pt x="4447077" y="42356"/>
                  </a:cubicBezTo>
                  <a:lnTo>
                    <a:pt x="4447077" y="3471668"/>
                  </a:lnTo>
                  <a:cubicBezTo>
                    <a:pt x="4447077" y="3495060"/>
                    <a:pt x="4428113" y="3514024"/>
                    <a:pt x="4404721" y="3514024"/>
                  </a:cubicBezTo>
                  <a:lnTo>
                    <a:pt x="42356" y="3514024"/>
                  </a:lnTo>
                  <a:cubicBezTo>
                    <a:pt x="31123" y="3514024"/>
                    <a:pt x="20349" y="3509561"/>
                    <a:pt x="12406" y="3501618"/>
                  </a:cubicBezTo>
                  <a:cubicBezTo>
                    <a:pt x="4463" y="3493675"/>
                    <a:pt x="0" y="3482901"/>
                    <a:pt x="0" y="3471668"/>
                  </a:cubicBezTo>
                  <a:lnTo>
                    <a:pt x="0" y="42356"/>
                  </a:lnTo>
                  <a:cubicBezTo>
                    <a:pt x="0" y="18964"/>
                    <a:pt x="18964" y="0"/>
                    <a:pt x="42356" y="0"/>
                  </a:cubicBezTo>
                  <a:close/>
                </a:path>
              </a:pathLst>
            </a:custGeom>
            <a:solidFill>
              <a:srgbClr val="CDDCE9"/>
            </a:solidFill>
            <a:ln w="38100" cap="rnd">
              <a:solidFill>
                <a:srgbClr val="000000"/>
              </a:solidFill>
              <a:prstDash val="solid"/>
              <a:round/>
            </a:ln>
          </p:spPr>
        </p:sp>
        <p:sp>
          <p:nvSpPr>
            <p:cNvPr id="6" name="TextBox 6"/>
            <p:cNvSpPr txBox="1"/>
            <p:nvPr/>
          </p:nvSpPr>
          <p:spPr>
            <a:xfrm>
              <a:off x="0" y="-38100"/>
              <a:ext cx="4447077" cy="3552124"/>
            </a:xfrm>
            <a:prstGeom prst="rect">
              <a:avLst/>
            </a:prstGeom>
          </p:spPr>
          <p:txBody>
            <a:bodyPr lIns="50800" tIns="50800" rIns="50800" bIns="50800" rtlCol="0" anchor="ctr"/>
            <a:lstStyle/>
            <a:p>
              <a:pPr algn="l">
                <a:lnSpc>
                  <a:spcPts val="2799"/>
                </a:lnSpc>
              </a:pPr>
              <a:r>
                <a:rPr lang="en-US" sz="1999">
                  <a:solidFill>
                    <a:srgbClr val="000000"/>
                  </a:solidFill>
                  <a:latin typeface="Alatsi Bold"/>
                </a:rPr>
                <a:t>Insights: </a:t>
              </a:r>
            </a:p>
            <a:p>
              <a:pPr marL="431799" lvl="1" indent="-215899" algn="l">
                <a:lnSpc>
                  <a:spcPts val="2799"/>
                </a:lnSpc>
                <a:buFont typeface="Arial"/>
                <a:buChar char="•"/>
              </a:pPr>
              <a:r>
                <a:rPr lang="en-US" sz="1999">
                  <a:solidFill>
                    <a:srgbClr val="000000"/>
                  </a:solidFill>
                  <a:latin typeface="Alatsi Bold"/>
                </a:rPr>
                <a:t>Cluster 1 is the major class in all values in all columns  </a:t>
              </a:r>
            </a:p>
            <a:p>
              <a:pPr marL="431799" lvl="1" indent="-215899" algn="l">
                <a:lnSpc>
                  <a:spcPts val="2799"/>
                </a:lnSpc>
                <a:buFont typeface="Arial"/>
                <a:buChar char="•"/>
              </a:pPr>
              <a:r>
                <a:rPr lang="en-US" sz="1999">
                  <a:solidFill>
                    <a:srgbClr val="000000"/>
                  </a:solidFill>
                  <a:latin typeface="Alatsi Bold"/>
                </a:rPr>
                <a:t>Satisfied customers are distributed over all cluster  </a:t>
              </a:r>
            </a:p>
            <a:p>
              <a:pPr marL="431799" lvl="1" indent="-215899" algn="l">
                <a:lnSpc>
                  <a:spcPts val="2799"/>
                </a:lnSpc>
                <a:buFont typeface="Arial"/>
                <a:buChar char="•"/>
              </a:pPr>
              <a:r>
                <a:rPr lang="en-US" sz="1999">
                  <a:solidFill>
                    <a:srgbClr val="000000"/>
                  </a:solidFill>
                  <a:latin typeface="Alatsi Bold"/>
                </a:rPr>
                <a:t>Dissatisfied or neutral customers are distributed over all cluster  </a:t>
              </a:r>
            </a:p>
            <a:p>
              <a:pPr marL="431799" lvl="1" indent="-215899" algn="l">
                <a:lnSpc>
                  <a:spcPts val="2799"/>
                </a:lnSpc>
                <a:buFont typeface="Arial"/>
                <a:buChar char="•"/>
              </a:pPr>
              <a:r>
                <a:rPr lang="en-US" sz="1999">
                  <a:solidFill>
                    <a:srgbClr val="000000"/>
                  </a:solidFill>
                  <a:latin typeface="Alatsi Bold"/>
                </a:rPr>
                <a:t>Each gender is distributed over all clusters  </a:t>
              </a:r>
            </a:p>
            <a:p>
              <a:pPr marL="431799" lvl="1" indent="-215899" algn="l">
                <a:lnSpc>
                  <a:spcPts val="2799"/>
                </a:lnSpc>
                <a:buFont typeface="Arial"/>
                <a:buChar char="•"/>
              </a:pPr>
              <a:r>
                <a:rPr lang="en-US" sz="1999">
                  <a:solidFill>
                    <a:srgbClr val="000000"/>
                  </a:solidFill>
                  <a:latin typeface="Alatsi Bold"/>
                </a:rPr>
                <a:t>Loyal customer is distributed over all clusters  </a:t>
              </a:r>
            </a:p>
            <a:p>
              <a:pPr marL="431799" lvl="1" indent="-215899" algn="l">
                <a:lnSpc>
                  <a:spcPts val="2799"/>
                </a:lnSpc>
                <a:buFont typeface="Arial"/>
                <a:buChar char="•"/>
              </a:pPr>
              <a:r>
                <a:rPr lang="en-US" sz="1999">
                  <a:solidFill>
                    <a:srgbClr val="000000"/>
                  </a:solidFill>
                  <a:latin typeface="Alatsi Bold"/>
                </a:rPr>
                <a:t>Cluster 2 doesn't contain Disloyal customers  </a:t>
              </a:r>
            </a:p>
            <a:p>
              <a:pPr marL="431799" lvl="1" indent="-215899" algn="l">
                <a:lnSpc>
                  <a:spcPts val="2799"/>
                </a:lnSpc>
                <a:buFont typeface="Arial"/>
                <a:buChar char="•"/>
              </a:pPr>
              <a:r>
                <a:rPr lang="en-US" sz="1999">
                  <a:solidFill>
                    <a:srgbClr val="000000"/>
                  </a:solidFill>
                  <a:latin typeface="Alatsi Bold"/>
                </a:rPr>
                <a:t>The portion of customers with type of travel is personal in cluster 2 is very small  </a:t>
              </a:r>
            </a:p>
            <a:p>
              <a:pPr marL="431799" lvl="1" indent="-215899" algn="l">
                <a:lnSpc>
                  <a:spcPts val="2799"/>
                </a:lnSpc>
                <a:buFont typeface="Arial"/>
                <a:buChar char="•"/>
              </a:pPr>
              <a:r>
                <a:rPr lang="en-US" sz="1999">
                  <a:solidFill>
                    <a:srgbClr val="000000"/>
                  </a:solidFill>
                  <a:latin typeface="Alatsi Bold"/>
                </a:rPr>
                <a:t>All values of [Inflight WiFi service, departure arrival time convenient, Ease of online booking, Gate Location, Food and drink,  </a:t>
              </a:r>
            </a:p>
            <a:p>
              <a:pPr marL="431799" lvl="1" indent="-215899" algn="l">
                <a:lnSpc>
                  <a:spcPts val="2799"/>
                </a:lnSpc>
                <a:buFont typeface="Arial"/>
                <a:buChar char="•"/>
              </a:pPr>
              <a:r>
                <a:rPr lang="en-US" sz="1999">
                  <a:solidFill>
                    <a:srgbClr val="000000"/>
                  </a:solidFill>
                  <a:latin typeface="Alatsi Bold"/>
                </a:rPr>
                <a:t>seat comfort, inflight entertainment, on-board service, Baggage handling, Checkin service, inflight service &amp; cleanliness] are distributed over all clusters  </a:t>
              </a:r>
            </a:p>
            <a:p>
              <a:pPr marL="431799" lvl="1" indent="-215899" algn="l">
                <a:lnSpc>
                  <a:spcPts val="2799"/>
                </a:lnSpc>
                <a:buFont typeface="Arial"/>
                <a:buChar char="•"/>
              </a:pPr>
              <a:r>
                <a:rPr lang="en-US" sz="1999">
                  <a:solidFill>
                    <a:srgbClr val="000000"/>
                  </a:solidFill>
                  <a:latin typeface="Alatsi Bold"/>
                </a:rPr>
                <a:t>The portion of departure arrival time convenient with value 0 in cluster 2 is very small  </a:t>
              </a:r>
            </a:p>
            <a:p>
              <a:pPr marL="431799" lvl="1" indent="-215899" algn="l">
                <a:lnSpc>
                  <a:spcPts val="2799"/>
                </a:lnSpc>
                <a:buFont typeface="Arial"/>
                <a:buChar char="•"/>
              </a:pPr>
              <a:r>
                <a:rPr lang="en-US" sz="1999">
                  <a:solidFill>
                    <a:srgbClr val="000000"/>
                  </a:solidFill>
                  <a:latin typeface="Alatsi Bold"/>
                </a:rPr>
                <a:t>Cluster 2 doesn't contain customers of Eco plus class  </a:t>
              </a:r>
            </a:p>
            <a:p>
              <a:pPr marL="431799" lvl="1" indent="-215899" algn="l">
                <a:lnSpc>
                  <a:spcPts val="2799"/>
                </a:lnSpc>
                <a:buFont typeface="Arial"/>
                <a:buChar char="•"/>
              </a:pPr>
              <a:r>
                <a:rPr lang="en-US" sz="1999">
                  <a:solidFill>
                    <a:srgbClr val="000000"/>
                  </a:solidFill>
                  <a:latin typeface="Alatsi Bold"/>
                </a:rPr>
                <a:t>The portion of of customers of Eco class in cluster 2 is very small  </a:t>
              </a:r>
            </a:p>
            <a:p>
              <a:pPr marL="431799" lvl="1" indent="-215899" algn="l">
                <a:lnSpc>
                  <a:spcPts val="2799"/>
                </a:lnSpc>
                <a:buFont typeface="Arial"/>
                <a:buChar char="•"/>
              </a:pPr>
              <a:r>
                <a:rPr lang="en-US" sz="1999">
                  <a:solidFill>
                    <a:srgbClr val="000000"/>
                  </a:solidFill>
                  <a:latin typeface="Alatsi Bold"/>
                </a:rPr>
                <a:t>Cluster 2 doesn't contain values 0 of Online boarding  </a:t>
              </a:r>
            </a:p>
            <a:p>
              <a:pPr marL="431799" lvl="1" indent="-215899" algn="l">
                <a:lnSpc>
                  <a:spcPts val="2799"/>
                </a:lnSpc>
                <a:buFont typeface="Arial"/>
                <a:buChar char="•"/>
              </a:pPr>
              <a:r>
                <a:rPr lang="en-US" sz="1999">
                  <a:solidFill>
                    <a:srgbClr val="000000"/>
                  </a:solidFill>
                  <a:latin typeface="Alatsi Bold"/>
                </a:rPr>
                <a:t>Values 0 of Leg room service are all in cluster 1 </a:t>
              </a:r>
            </a:p>
            <a:p>
              <a:pPr algn="l">
                <a:lnSpc>
                  <a:spcPts val="2799"/>
                </a:lnSpc>
              </a:pPr>
              <a:r>
                <a:rPr lang="en-US" sz="1999">
                  <a:solidFill>
                    <a:srgbClr val="000000"/>
                  </a:solidFill>
                  <a:latin typeface="Alatsi Bold"/>
                </a:rPr>
                <a:t> </a:t>
              </a:r>
            </a:p>
            <a:p>
              <a:pPr algn="l">
                <a:lnSpc>
                  <a:spcPts val="2799"/>
                </a:lnSpc>
              </a:pPr>
              <a:endParaRPr lang="en-US" sz="1999">
                <a:solidFill>
                  <a:srgbClr val="000000"/>
                </a:solidFill>
                <a:latin typeface="Alatsi Bold"/>
              </a:endParaRPr>
            </a:p>
          </p:txBody>
        </p:sp>
      </p:grpSp>
      <p:grpSp>
        <p:nvGrpSpPr>
          <p:cNvPr id="7" name="Group 7"/>
          <p:cNvGrpSpPr/>
          <p:nvPr/>
        </p:nvGrpSpPr>
        <p:grpSpPr>
          <a:xfrm>
            <a:off x="15859155" y="0"/>
            <a:ext cx="1562612" cy="1673225"/>
            <a:chOff x="0" y="0"/>
            <a:chExt cx="2083482" cy="2230967"/>
          </a:xfrm>
        </p:grpSpPr>
        <p:grpSp>
          <p:nvGrpSpPr>
            <p:cNvPr id="8" name="Group 8"/>
            <p:cNvGrpSpPr/>
            <p:nvPr/>
          </p:nvGrpSpPr>
          <p:grpSpPr>
            <a:xfrm>
              <a:off x="75599" y="0"/>
              <a:ext cx="1932284" cy="2230967"/>
              <a:chOff x="0" y="0"/>
              <a:chExt cx="703982" cy="812800"/>
            </a:xfrm>
          </p:grpSpPr>
          <p:sp>
            <p:nvSpPr>
              <p:cNvPr id="9" name="Freeform 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0" name="TextBox 1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23</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560641" y="3979655"/>
            <a:ext cx="15698659" cy="6013599"/>
          </a:xfrm>
          <a:custGeom>
            <a:avLst/>
            <a:gdLst/>
            <a:ahLst/>
            <a:cxnLst/>
            <a:rect l="l" t="t" r="r" b="b"/>
            <a:pathLst>
              <a:path w="15698659" h="6013599">
                <a:moveTo>
                  <a:pt x="0" y="0"/>
                </a:moveTo>
                <a:lnTo>
                  <a:pt x="15698659" y="0"/>
                </a:lnTo>
                <a:lnTo>
                  <a:pt x="15698659" y="6013599"/>
                </a:lnTo>
                <a:lnTo>
                  <a:pt x="0" y="6013599"/>
                </a:lnTo>
                <a:lnTo>
                  <a:pt x="0" y="0"/>
                </a:lnTo>
                <a:close/>
              </a:path>
            </a:pathLst>
          </a:custGeom>
          <a:blipFill>
            <a:blip r:embed="rId2"/>
            <a:stretch>
              <a:fillRect/>
            </a:stretch>
          </a:blipFill>
        </p:spPr>
      </p:sp>
      <p:sp>
        <p:nvSpPr>
          <p:cNvPr id="3" name="TextBox 3"/>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ASSOCIATION RULES </a:t>
            </a:r>
          </a:p>
        </p:txBody>
      </p:sp>
      <p:sp>
        <p:nvSpPr>
          <p:cNvPr id="4" name="TextBox 4"/>
          <p:cNvSpPr txBox="1"/>
          <p:nvPr/>
        </p:nvSpPr>
        <p:spPr>
          <a:xfrm>
            <a:off x="626060" y="2146545"/>
            <a:ext cx="16101299" cy="580390"/>
          </a:xfrm>
          <a:prstGeom prst="rect">
            <a:avLst/>
          </a:prstGeom>
        </p:spPr>
        <p:txBody>
          <a:bodyPr lIns="0" tIns="0" rIns="0" bIns="0" rtlCol="0" anchor="t">
            <a:spAutoFit/>
          </a:bodyPr>
          <a:lstStyle/>
          <a:p>
            <a:pPr algn="ctr">
              <a:lnSpc>
                <a:spcPts val="4759"/>
              </a:lnSpc>
            </a:pPr>
            <a:r>
              <a:rPr lang="en-US" sz="3399">
                <a:solidFill>
                  <a:srgbClr val="000000"/>
                </a:solidFill>
                <a:latin typeface="Alatsi"/>
              </a:rPr>
              <a:t>Applying Apriori algorithm with minimum support = 0.25 and minimum cardinality = 2 </a:t>
            </a:r>
          </a:p>
        </p:txBody>
      </p:sp>
      <p:sp>
        <p:nvSpPr>
          <p:cNvPr id="5" name="TextBox 5"/>
          <p:cNvSpPr txBox="1"/>
          <p:nvPr/>
        </p:nvSpPr>
        <p:spPr>
          <a:xfrm>
            <a:off x="626060" y="3200256"/>
            <a:ext cx="5735360" cy="580390"/>
          </a:xfrm>
          <a:prstGeom prst="rect">
            <a:avLst/>
          </a:prstGeom>
        </p:spPr>
        <p:txBody>
          <a:bodyPr lIns="0" tIns="0" rIns="0" bIns="0" rtlCol="0" anchor="t">
            <a:spAutoFit/>
          </a:bodyPr>
          <a:lstStyle/>
          <a:p>
            <a:pPr algn="ctr">
              <a:lnSpc>
                <a:spcPts val="4759"/>
              </a:lnSpc>
            </a:pPr>
            <a:r>
              <a:rPr lang="en-US" sz="3399">
                <a:solidFill>
                  <a:srgbClr val="000000"/>
                </a:solidFill>
                <a:latin typeface="Alatsi"/>
              </a:rPr>
              <a:t>Top 10 rules sorted by support: </a:t>
            </a:r>
          </a:p>
        </p:txBody>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24</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715371" y="3329029"/>
            <a:ext cx="16857258" cy="6583831"/>
          </a:xfrm>
          <a:custGeom>
            <a:avLst/>
            <a:gdLst/>
            <a:ahLst/>
            <a:cxnLst/>
            <a:rect l="l" t="t" r="r" b="b"/>
            <a:pathLst>
              <a:path w="16857258" h="6583831">
                <a:moveTo>
                  <a:pt x="0" y="0"/>
                </a:moveTo>
                <a:lnTo>
                  <a:pt x="16857258" y="0"/>
                </a:lnTo>
                <a:lnTo>
                  <a:pt x="16857258" y="6583831"/>
                </a:lnTo>
                <a:lnTo>
                  <a:pt x="0" y="6583831"/>
                </a:lnTo>
                <a:lnTo>
                  <a:pt x="0" y="0"/>
                </a:lnTo>
                <a:close/>
              </a:path>
            </a:pathLst>
          </a:custGeom>
          <a:blipFill>
            <a:blip r:embed="rId2"/>
            <a:stretch>
              <a:fillRect/>
            </a:stretch>
          </a:blipFill>
        </p:spPr>
      </p:sp>
      <p:sp>
        <p:nvSpPr>
          <p:cNvPr id="3" name="TextBox 3"/>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ASSOCIATION RULES </a:t>
            </a:r>
          </a:p>
        </p:txBody>
      </p:sp>
      <p:sp>
        <p:nvSpPr>
          <p:cNvPr id="4" name="TextBox 4"/>
          <p:cNvSpPr txBox="1"/>
          <p:nvPr/>
        </p:nvSpPr>
        <p:spPr>
          <a:xfrm>
            <a:off x="0" y="2177139"/>
            <a:ext cx="7641083" cy="580390"/>
          </a:xfrm>
          <a:prstGeom prst="rect">
            <a:avLst/>
          </a:prstGeom>
        </p:spPr>
        <p:txBody>
          <a:bodyPr lIns="0" tIns="0" rIns="0" bIns="0" rtlCol="0" anchor="t">
            <a:spAutoFit/>
          </a:bodyPr>
          <a:lstStyle/>
          <a:p>
            <a:pPr algn="ctr">
              <a:lnSpc>
                <a:spcPts val="4759"/>
              </a:lnSpc>
            </a:pPr>
            <a:r>
              <a:rPr lang="en-US" sz="3399">
                <a:solidFill>
                  <a:srgbClr val="000000"/>
                </a:solidFill>
                <a:latin typeface="Alatsi"/>
              </a:rPr>
              <a:t>Top 10 rules sorted by confidence: </a:t>
            </a:r>
          </a:p>
        </p:txBody>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25</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567879" y="3175635"/>
            <a:ext cx="17152242" cy="6748053"/>
          </a:xfrm>
          <a:custGeom>
            <a:avLst/>
            <a:gdLst/>
            <a:ahLst/>
            <a:cxnLst/>
            <a:rect l="l" t="t" r="r" b="b"/>
            <a:pathLst>
              <a:path w="17152242" h="6748053">
                <a:moveTo>
                  <a:pt x="0" y="0"/>
                </a:moveTo>
                <a:lnTo>
                  <a:pt x="17152242" y="0"/>
                </a:lnTo>
                <a:lnTo>
                  <a:pt x="17152242" y="6748053"/>
                </a:lnTo>
                <a:lnTo>
                  <a:pt x="0" y="6748053"/>
                </a:lnTo>
                <a:lnTo>
                  <a:pt x="0" y="0"/>
                </a:lnTo>
                <a:close/>
              </a:path>
            </a:pathLst>
          </a:custGeom>
          <a:blipFill>
            <a:blip r:embed="rId2"/>
            <a:stretch>
              <a:fillRect/>
            </a:stretch>
          </a:blipFill>
        </p:spPr>
      </p:sp>
      <p:sp>
        <p:nvSpPr>
          <p:cNvPr id="3" name="TextBox 3"/>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ASSOCIATION RULES </a:t>
            </a:r>
          </a:p>
        </p:txBody>
      </p:sp>
      <p:sp>
        <p:nvSpPr>
          <p:cNvPr id="4" name="TextBox 4"/>
          <p:cNvSpPr txBox="1"/>
          <p:nvPr/>
        </p:nvSpPr>
        <p:spPr>
          <a:xfrm>
            <a:off x="0" y="2359064"/>
            <a:ext cx="7214821" cy="580390"/>
          </a:xfrm>
          <a:prstGeom prst="rect">
            <a:avLst/>
          </a:prstGeom>
        </p:spPr>
        <p:txBody>
          <a:bodyPr lIns="0" tIns="0" rIns="0" bIns="0" rtlCol="0" anchor="t">
            <a:spAutoFit/>
          </a:bodyPr>
          <a:lstStyle/>
          <a:p>
            <a:pPr algn="ctr">
              <a:lnSpc>
                <a:spcPts val="4759"/>
              </a:lnSpc>
            </a:pPr>
            <a:r>
              <a:rPr lang="en-US" sz="3399">
                <a:solidFill>
                  <a:srgbClr val="000000"/>
                </a:solidFill>
                <a:latin typeface="Alatsi"/>
              </a:rPr>
              <a:t>Top 10 rules sorted by lift: </a:t>
            </a:r>
          </a:p>
        </p:txBody>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26</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662635" y="3055611"/>
            <a:ext cx="17153102" cy="4929988"/>
          </a:xfrm>
          <a:prstGeom prst="rect">
            <a:avLst/>
          </a:prstGeom>
        </p:spPr>
        <p:txBody>
          <a:bodyPr lIns="0" tIns="0" rIns="0" bIns="0" rtlCol="0" anchor="t">
            <a:spAutoFit/>
          </a:bodyPr>
          <a:lstStyle/>
          <a:p>
            <a:pPr algn="l">
              <a:lnSpc>
                <a:spcPts val="4943"/>
              </a:lnSpc>
            </a:pPr>
            <a:r>
              <a:rPr lang="en-US" sz="3530">
                <a:solidFill>
                  <a:srgbClr val="000000"/>
                </a:solidFill>
                <a:latin typeface="Alatsi Bold"/>
              </a:rPr>
              <a:t>Airline businesses globally are faced with the challenge of grounding especially due to the pandemic. To stay in business, Airline operators need to determine relative parameters that can contribute to the satisfaction of passengers. They aim to determine the relative importance of each parameter with regards to their contribution to passenger satisfaction.</a:t>
            </a:r>
          </a:p>
          <a:p>
            <a:pPr algn="l">
              <a:lnSpc>
                <a:spcPts val="4943"/>
              </a:lnSpc>
            </a:pPr>
            <a:r>
              <a:rPr lang="en-US" sz="3530">
                <a:solidFill>
                  <a:srgbClr val="000000"/>
                </a:solidFill>
                <a:latin typeface="Alatsi Bold"/>
              </a:rPr>
              <a:t>So the problem question is: </a:t>
            </a:r>
            <a:r>
              <a:rPr lang="en-US" sz="3530">
                <a:solidFill>
                  <a:srgbClr val="5271FF"/>
                </a:solidFill>
                <a:latin typeface="Alatsi Bold"/>
              </a:rPr>
              <a:t>How can airlines know which factors are most important for/the strongest contributors to customer satisfaction?</a:t>
            </a:r>
          </a:p>
          <a:p>
            <a:pPr algn="l">
              <a:lnSpc>
                <a:spcPts val="4943"/>
              </a:lnSpc>
            </a:pPr>
            <a:endParaRPr lang="en-US" sz="3530">
              <a:solidFill>
                <a:srgbClr val="5271FF"/>
              </a:solidFill>
              <a:latin typeface="Alatsi Bold"/>
            </a:endParaRPr>
          </a:p>
        </p:txBody>
      </p:sp>
      <p:sp>
        <p:nvSpPr>
          <p:cNvPr id="3" name="TextBox 3"/>
          <p:cNvSpPr txBox="1"/>
          <p:nvPr/>
        </p:nvSpPr>
        <p:spPr>
          <a:xfrm>
            <a:off x="5702946" y="8800282"/>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Bold"/>
              </a:rPr>
              <a:t>Cairo University | 2024</a:t>
            </a:r>
          </a:p>
        </p:txBody>
      </p:sp>
      <p:sp>
        <p:nvSpPr>
          <p:cNvPr id="4" name="AutoShape 4"/>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5" name="Freeform 5"/>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7" name="TextBox 7"/>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PROBLEM</a:t>
            </a:r>
          </a:p>
        </p:txBody>
      </p:sp>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a:t>
              </a:r>
            </a:p>
          </p:txBody>
        </p:sp>
      </p:grpSp>
      <p:sp>
        <p:nvSpPr>
          <p:cNvPr id="13" name="Freeform 13"/>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8054706" y="3025632"/>
            <a:ext cx="8233060" cy="6904033"/>
          </a:xfrm>
          <a:custGeom>
            <a:avLst/>
            <a:gdLst/>
            <a:ahLst/>
            <a:cxnLst/>
            <a:rect l="l" t="t" r="r" b="b"/>
            <a:pathLst>
              <a:path w="8233060" h="6904033">
                <a:moveTo>
                  <a:pt x="0" y="0"/>
                </a:moveTo>
                <a:lnTo>
                  <a:pt x="8233060" y="0"/>
                </a:lnTo>
                <a:lnTo>
                  <a:pt x="8233060" y="6904033"/>
                </a:lnTo>
                <a:lnTo>
                  <a:pt x="0" y="6904033"/>
                </a:lnTo>
                <a:lnTo>
                  <a:pt x="0" y="0"/>
                </a:lnTo>
                <a:close/>
              </a:path>
            </a:pathLst>
          </a:custGeom>
          <a:blipFill>
            <a:blip r:embed="rId2"/>
            <a:stretch>
              <a:fillRect/>
            </a:stretch>
          </a:blipFill>
        </p:spPr>
      </p:sp>
      <p:sp>
        <p:nvSpPr>
          <p:cNvPr id="3" name="TextBox 3"/>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ASSOCIATION RULES </a:t>
            </a:r>
          </a:p>
        </p:txBody>
      </p:sp>
      <p:sp>
        <p:nvSpPr>
          <p:cNvPr id="4" name="TextBox 4"/>
          <p:cNvSpPr txBox="1"/>
          <p:nvPr/>
        </p:nvSpPr>
        <p:spPr>
          <a:xfrm>
            <a:off x="682302" y="3746229"/>
            <a:ext cx="5521144" cy="41808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Alatsi"/>
              </a:rPr>
              <a:t>Most frequent 2-itemset:</a:t>
            </a:r>
          </a:p>
          <a:p>
            <a:pPr algn="l">
              <a:lnSpc>
                <a:spcPts val="4759"/>
              </a:lnSpc>
            </a:pPr>
            <a:r>
              <a:rPr lang="en-US" sz="3399">
                <a:solidFill>
                  <a:srgbClr val="000000"/>
                </a:solidFill>
                <a:latin typeface="Alatsi"/>
              </a:rPr>
              <a:t> </a:t>
            </a:r>
          </a:p>
          <a:p>
            <a:pPr algn="l">
              <a:lnSpc>
                <a:spcPts val="4759"/>
              </a:lnSpc>
            </a:pPr>
            <a:r>
              <a:rPr lang="en-US" sz="3399">
                <a:solidFill>
                  <a:srgbClr val="000000"/>
                </a:solidFill>
                <a:latin typeface="Alatsi"/>
              </a:rPr>
              <a:t>{'Type of Travel_Business travel', 'Customer Type_Loyal Customer'}</a:t>
            </a:r>
          </a:p>
          <a:p>
            <a:pPr algn="l">
              <a:lnSpc>
                <a:spcPts val="4759"/>
              </a:lnSpc>
            </a:pPr>
            <a:endParaRPr lang="en-US" sz="3399">
              <a:solidFill>
                <a:srgbClr val="000000"/>
              </a:solidFill>
              <a:latin typeface="Alatsi"/>
            </a:endParaRPr>
          </a:p>
          <a:p>
            <a:pPr algn="l">
              <a:lnSpc>
                <a:spcPts val="4759"/>
              </a:lnSpc>
            </a:pPr>
            <a:r>
              <a:rPr lang="en-US" sz="3399">
                <a:solidFill>
                  <a:srgbClr val="000000"/>
                </a:solidFill>
                <a:latin typeface="Alatsi"/>
              </a:rPr>
              <a:t> Frequency: 0.5085 </a:t>
            </a:r>
          </a:p>
        </p:txBody>
      </p:sp>
      <p:sp>
        <p:nvSpPr>
          <p:cNvPr id="5" name="TextBox 5"/>
          <p:cNvSpPr txBox="1"/>
          <p:nvPr/>
        </p:nvSpPr>
        <p:spPr>
          <a:xfrm>
            <a:off x="9495774" y="2209060"/>
            <a:ext cx="4797266"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00000"/>
                </a:solidFill>
                <a:latin typeface="Alatsi"/>
              </a:rPr>
              <a:t>Top 5 frequent items: </a:t>
            </a:r>
          </a:p>
        </p:txBody>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27</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3524198" y="2168194"/>
            <a:ext cx="11239603" cy="7514663"/>
          </a:xfrm>
          <a:custGeom>
            <a:avLst/>
            <a:gdLst/>
            <a:ahLst/>
            <a:cxnLst/>
            <a:rect l="l" t="t" r="r" b="b"/>
            <a:pathLst>
              <a:path w="11239603" h="7514663">
                <a:moveTo>
                  <a:pt x="0" y="0"/>
                </a:moveTo>
                <a:lnTo>
                  <a:pt x="11239604" y="0"/>
                </a:lnTo>
                <a:lnTo>
                  <a:pt x="11239604" y="7514662"/>
                </a:lnTo>
                <a:lnTo>
                  <a:pt x="0" y="7514662"/>
                </a:lnTo>
                <a:lnTo>
                  <a:pt x="0" y="0"/>
                </a:lnTo>
                <a:close/>
              </a:path>
            </a:pathLst>
          </a:custGeom>
          <a:blipFill>
            <a:blip r:embed="rId2"/>
            <a:stretch>
              <a:fillRect/>
            </a:stretch>
          </a:blipFill>
        </p:spPr>
      </p:sp>
      <p:sp>
        <p:nvSpPr>
          <p:cNvPr id="3" name="TextBox 3"/>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ASSOCIATION RULES </a:t>
            </a:r>
          </a:p>
        </p:txBody>
      </p:sp>
      <p:grpSp>
        <p:nvGrpSpPr>
          <p:cNvPr id="4" name="Group 4"/>
          <p:cNvGrpSpPr/>
          <p:nvPr/>
        </p:nvGrpSpPr>
        <p:grpSpPr>
          <a:xfrm>
            <a:off x="15859155" y="0"/>
            <a:ext cx="1562612" cy="1673225"/>
            <a:chOff x="0" y="0"/>
            <a:chExt cx="2083482" cy="2230967"/>
          </a:xfrm>
        </p:grpSpPr>
        <p:grpSp>
          <p:nvGrpSpPr>
            <p:cNvPr id="5" name="Group 5"/>
            <p:cNvGrpSpPr/>
            <p:nvPr/>
          </p:nvGrpSpPr>
          <p:grpSpPr>
            <a:xfrm>
              <a:off x="75599" y="0"/>
              <a:ext cx="1932284" cy="2230967"/>
              <a:chOff x="0" y="0"/>
              <a:chExt cx="703982" cy="812800"/>
            </a:xfrm>
          </p:grpSpPr>
          <p:sp>
            <p:nvSpPr>
              <p:cNvPr id="6" name="Freeform 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7" name="TextBox 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28</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73328" y="4400450"/>
            <a:ext cx="12420243" cy="3628960"/>
          </a:xfrm>
          <a:custGeom>
            <a:avLst/>
            <a:gdLst/>
            <a:ahLst/>
            <a:cxnLst/>
            <a:rect l="l" t="t" r="r" b="b"/>
            <a:pathLst>
              <a:path w="12420243" h="3628960">
                <a:moveTo>
                  <a:pt x="0" y="0"/>
                </a:moveTo>
                <a:lnTo>
                  <a:pt x="12420243" y="0"/>
                </a:lnTo>
                <a:lnTo>
                  <a:pt x="12420243" y="3628960"/>
                </a:lnTo>
                <a:lnTo>
                  <a:pt x="0" y="3628960"/>
                </a:lnTo>
                <a:lnTo>
                  <a:pt x="0" y="0"/>
                </a:lnTo>
                <a:close/>
              </a:path>
            </a:pathLst>
          </a:custGeom>
          <a:blipFill>
            <a:blip r:embed="rId2"/>
            <a:stretch>
              <a:fillRect/>
            </a:stretch>
          </a:blipFill>
        </p:spPr>
      </p:sp>
      <p:sp>
        <p:nvSpPr>
          <p:cNvPr id="3" name="TextBox 3"/>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ASSOCIATION RULES </a:t>
            </a:r>
          </a:p>
        </p:txBody>
      </p:sp>
      <p:sp>
        <p:nvSpPr>
          <p:cNvPr id="4" name="TextBox 4"/>
          <p:cNvSpPr txBox="1"/>
          <p:nvPr/>
        </p:nvSpPr>
        <p:spPr>
          <a:xfrm>
            <a:off x="516259" y="3390956"/>
            <a:ext cx="4817031" cy="580390"/>
          </a:xfrm>
          <a:prstGeom prst="rect">
            <a:avLst/>
          </a:prstGeom>
        </p:spPr>
        <p:txBody>
          <a:bodyPr lIns="0" tIns="0" rIns="0" bIns="0" rtlCol="0" anchor="t">
            <a:spAutoFit/>
          </a:bodyPr>
          <a:lstStyle/>
          <a:p>
            <a:pPr algn="ctr">
              <a:lnSpc>
                <a:spcPts val="4759"/>
              </a:lnSpc>
            </a:pPr>
            <a:r>
              <a:rPr lang="en-US" sz="3399">
                <a:solidFill>
                  <a:srgbClr val="000000"/>
                </a:solidFill>
                <a:latin typeface="Alatsi"/>
              </a:rPr>
              <a:t>Top 10 rules sorted by lift: </a:t>
            </a:r>
          </a:p>
        </p:txBody>
      </p:sp>
      <p:grpSp>
        <p:nvGrpSpPr>
          <p:cNvPr id="5" name="Group 5"/>
          <p:cNvGrpSpPr/>
          <p:nvPr/>
        </p:nvGrpSpPr>
        <p:grpSpPr>
          <a:xfrm>
            <a:off x="11935582" y="2501771"/>
            <a:ext cx="6147051" cy="8221979"/>
            <a:chOff x="0" y="0"/>
            <a:chExt cx="2932512" cy="3922378"/>
          </a:xfrm>
        </p:grpSpPr>
        <p:sp>
          <p:nvSpPr>
            <p:cNvPr id="6" name="Freeform 6"/>
            <p:cNvSpPr/>
            <p:nvPr/>
          </p:nvSpPr>
          <p:spPr>
            <a:xfrm>
              <a:off x="0" y="0"/>
              <a:ext cx="2932512" cy="3922378"/>
            </a:xfrm>
            <a:custGeom>
              <a:avLst/>
              <a:gdLst/>
              <a:ahLst/>
              <a:cxnLst/>
              <a:rect l="l" t="t" r="r" b="b"/>
              <a:pathLst>
                <a:path w="2932512" h="3922378">
                  <a:moveTo>
                    <a:pt x="64232" y="0"/>
                  </a:moveTo>
                  <a:lnTo>
                    <a:pt x="2868280" y="0"/>
                  </a:lnTo>
                  <a:cubicBezTo>
                    <a:pt x="2885316" y="0"/>
                    <a:pt x="2901654" y="6767"/>
                    <a:pt x="2913699" y="18813"/>
                  </a:cubicBezTo>
                  <a:cubicBezTo>
                    <a:pt x="2925745" y="30859"/>
                    <a:pt x="2932512" y="47197"/>
                    <a:pt x="2932512" y="64232"/>
                  </a:cubicBezTo>
                  <a:lnTo>
                    <a:pt x="2932512" y="3858146"/>
                  </a:lnTo>
                  <a:cubicBezTo>
                    <a:pt x="2932512" y="3875181"/>
                    <a:pt x="2925745" y="3891519"/>
                    <a:pt x="2913699" y="3903564"/>
                  </a:cubicBezTo>
                  <a:cubicBezTo>
                    <a:pt x="2901654" y="3915610"/>
                    <a:pt x="2885316" y="3922378"/>
                    <a:pt x="2868280" y="3922378"/>
                  </a:cubicBezTo>
                  <a:lnTo>
                    <a:pt x="64232" y="3922378"/>
                  </a:lnTo>
                  <a:cubicBezTo>
                    <a:pt x="47197" y="3922378"/>
                    <a:pt x="30859" y="3915610"/>
                    <a:pt x="18813" y="3903564"/>
                  </a:cubicBezTo>
                  <a:cubicBezTo>
                    <a:pt x="6767" y="3891519"/>
                    <a:pt x="0" y="3875181"/>
                    <a:pt x="0" y="3858146"/>
                  </a:cubicBezTo>
                  <a:lnTo>
                    <a:pt x="0" y="64232"/>
                  </a:lnTo>
                  <a:cubicBezTo>
                    <a:pt x="0" y="47197"/>
                    <a:pt x="6767" y="30859"/>
                    <a:pt x="18813" y="18813"/>
                  </a:cubicBezTo>
                  <a:cubicBezTo>
                    <a:pt x="30859" y="6767"/>
                    <a:pt x="47197" y="0"/>
                    <a:pt x="64232" y="0"/>
                  </a:cubicBezTo>
                  <a:close/>
                </a:path>
              </a:pathLst>
            </a:custGeom>
            <a:solidFill>
              <a:srgbClr val="CDDCE9"/>
            </a:solidFill>
            <a:ln w="38100" cap="rnd">
              <a:solidFill>
                <a:srgbClr val="000000"/>
              </a:solidFill>
              <a:prstDash val="solid"/>
              <a:round/>
            </a:ln>
          </p:spPr>
        </p:sp>
        <p:sp>
          <p:nvSpPr>
            <p:cNvPr id="7" name="TextBox 7"/>
            <p:cNvSpPr txBox="1"/>
            <p:nvPr/>
          </p:nvSpPr>
          <p:spPr>
            <a:xfrm>
              <a:off x="0" y="-47625"/>
              <a:ext cx="2932512" cy="3970003"/>
            </a:xfrm>
            <a:prstGeom prst="rect">
              <a:avLst/>
            </a:prstGeom>
          </p:spPr>
          <p:txBody>
            <a:bodyPr lIns="50800" tIns="50800" rIns="50800" bIns="50800" rtlCol="0" anchor="ctr"/>
            <a:lstStyle/>
            <a:p>
              <a:pPr marL="453388" lvl="1" indent="-226694" algn="l">
                <a:lnSpc>
                  <a:spcPts val="2939"/>
                </a:lnSpc>
                <a:buFont typeface="Arial"/>
                <a:buChar char="•"/>
              </a:pPr>
              <a:r>
                <a:rPr lang="en-US" sz="2099">
                  <a:solidFill>
                    <a:srgbClr val="000000"/>
                  </a:solidFill>
                  <a:latin typeface="Alatsi Bold"/>
                </a:rPr>
                <a:t>Insights:</a:t>
              </a:r>
              <a:r>
                <a:rPr lang="en-US" sz="2099">
                  <a:solidFill>
                    <a:srgbClr val="000000"/>
                  </a:solidFill>
                  <a:latin typeface="Alatsi"/>
                </a:rPr>
                <a:t> </a:t>
              </a:r>
            </a:p>
            <a:p>
              <a:pPr marL="453388" lvl="1" indent="-226694" algn="l">
                <a:lnSpc>
                  <a:spcPts val="2939"/>
                </a:lnSpc>
                <a:buFont typeface="Arial"/>
                <a:buChar char="•"/>
              </a:pPr>
              <a:r>
                <a:rPr lang="en-US" sz="2099">
                  <a:solidFill>
                    <a:srgbClr val="000000"/>
                  </a:solidFill>
                  <a:latin typeface="Alatsi"/>
                </a:rPr>
                <a:t>If a customer's type of travel is "Personal Travel", then there is a strong association with the customer being classified as "Eco" class and a "Loyal Customer". </a:t>
              </a:r>
            </a:p>
            <a:p>
              <a:pPr marL="820419" lvl="2" indent="-273473" algn="l">
                <a:lnSpc>
                  <a:spcPts val="2659"/>
                </a:lnSpc>
                <a:buFont typeface="Arial"/>
                <a:buChar char="⚬"/>
              </a:pPr>
              <a:r>
                <a:rPr lang="en-US" sz="1899">
                  <a:solidFill>
                    <a:srgbClr val="000000"/>
                  </a:solidFill>
                  <a:latin typeface="Alatsi"/>
                </a:rPr>
                <a:t>The lift value of 2.3681 indicates that the occurrence of the antecedent and consequent together is 2.3681 times more likely than if they were statistically independent. </a:t>
              </a:r>
            </a:p>
            <a:p>
              <a:pPr marL="820419" lvl="2" indent="-273473" algn="l">
                <a:lnSpc>
                  <a:spcPts val="2659"/>
                </a:lnSpc>
                <a:buFont typeface="Arial"/>
                <a:buChar char="⚬"/>
              </a:pPr>
              <a:r>
                <a:rPr lang="en-US" sz="1899">
                  <a:solidFill>
                    <a:srgbClr val="000000"/>
                  </a:solidFill>
                  <a:latin typeface="Alatsi"/>
                </a:rPr>
                <a:t>This means that customers who travel for personal reasons are 2.3681 times more likely to be classified as "Eco" class and "Loyal Customers" compared to what would be expected if these attributes were unrelated. </a:t>
              </a:r>
            </a:p>
            <a:p>
              <a:pPr marL="820419" lvl="2" indent="-273473" algn="l">
                <a:lnSpc>
                  <a:spcPts val="2659"/>
                </a:lnSpc>
                <a:buFont typeface="Arial"/>
                <a:buChar char="⚬"/>
              </a:pPr>
              <a:r>
                <a:rPr lang="en-US" sz="1899">
                  <a:solidFill>
                    <a:srgbClr val="000000"/>
                  </a:solidFill>
                  <a:latin typeface="Alatsi"/>
                </a:rPr>
                <a:t>The confidence value of 0.8167 indicates that 81.67% of the transactions that contain "Personal Travel" also contain "Eco" class and "Loyal Customer". </a:t>
              </a:r>
            </a:p>
            <a:p>
              <a:pPr marL="820419" lvl="2" indent="-273473" algn="l">
                <a:lnSpc>
                  <a:spcPts val="2659"/>
                </a:lnSpc>
                <a:buFont typeface="Arial"/>
                <a:buChar char="⚬"/>
              </a:pPr>
              <a:r>
                <a:rPr lang="en-US" sz="1899">
                  <a:solidFill>
                    <a:srgbClr val="000000"/>
                  </a:solidFill>
                  <a:latin typeface="Alatsi"/>
                </a:rPr>
                <a:t>The support value of 0.2535 indicates that 25.35% of the transactions contain both "Personal Travel" and "Eco" class and "Loyal Customer".</a:t>
              </a:r>
            </a:p>
            <a:p>
              <a:pPr algn="l">
                <a:lnSpc>
                  <a:spcPts val="2939"/>
                </a:lnSpc>
              </a:pPr>
              <a:endParaRPr lang="en-US" sz="1899">
                <a:solidFill>
                  <a:srgbClr val="000000"/>
                </a:solidFill>
                <a:latin typeface="Alatsi"/>
              </a:endParaRPr>
            </a:p>
          </p:txBody>
        </p:sp>
      </p:grpSp>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29</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ASSOCIATION RULES </a:t>
            </a:r>
          </a:p>
        </p:txBody>
      </p:sp>
      <p:grpSp>
        <p:nvGrpSpPr>
          <p:cNvPr id="3" name="Group 3"/>
          <p:cNvGrpSpPr/>
          <p:nvPr/>
        </p:nvGrpSpPr>
        <p:grpSpPr>
          <a:xfrm>
            <a:off x="607308" y="2119313"/>
            <a:ext cx="8274268" cy="7506334"/>
            <a:chOff x="0" y="0"/>
            <a:chExt cx="3947322" cy="3580972"/>
          </a:xfrm>
        </p:grpSpPr>
        <p:sp>
          <p:nvSpPr>
            <p:cNvPr id="4" name="Freeform 4"/>
            <p:cNvSpPr/>
            <p:nvPr/>
          </p:nvSpPr>
          <p:spPr>
            <a:xfrm>
              <a:off x="0" y="0"/>
              <a:ext cx="3947322" cy="3580972"/>
            </a:xfrm>
            <a:custGeom>
              <a:avLst/>
              <a:gdLst/>
              <a:ahLst/>
              <a:cxnLst/>
              <a:rect l="l" t="t" r="r" b="b"/>
              <a:pathLst>
                <a:path w="3947322" h="3580972">
                  <a:moveTo>
                    <a:pt x="47719" y="0"/>
                  </a:moveTo>
                  <a:lnTo>
                    <a:pt x="3899603" y="0"/>
                  </a:lnTo>
                  <a:cubicBezTo>
                    <a:pt x="3912259" y="0"/>
                    <a:pt x="3924397" y="5027"/>
                    <a:pt x="3933346" y="13977"/>
                  </a:cubicBezTo>
                  <a:cubicBezTo>
                    <a:pt x="3942295" y="22926"/>
                    <a:pt x="3947322" y="35063"/>
                    <a:pt x="3947322" y="47719"/>
                  </a:cubicBezTo>
                  <a:lnTo>
                    <a:pt x="3947322" y="3533253"/>
                  </a:lnTo>
                  <a:cubicBezTo>
                    <a:pt x="3947322" y="3559608"/>
                    <a:pt x="3925958" y="3580972"/>
                    <a:pt x="3899603" y="3580972"/>
                  </a:cubicBezTo>
                  <a:lnTo>
                    <a:pt x="47719" y="3580972"/>
                  </a:lnTo>
                  <a:cubicBezTo>
                    <a:pt x="21364" y="3580972"/>
                    <a:pt x="0" y="3559608"/>
                    <a:pt x="0" y="3533253"/>
                  </a:cubicBezTo>
                  <a:lnTo>
                    <a:pt x="0" y="47719"/>
                  </a:lnTo>
                  <a:cubicBezTo>
                    <a:pt x="0" y="21364"/>
                    <a:pt x="21364" y="0"/>
                    <a:pt x="47719" y="0"/>
                  </a:cubicBezTo>
                  <a:close/>
                </a:path>
              </a:pathLst>
            </a:custGeom>
            <a:solidFill>
              <a:srgbClr val="CDDCE9"/>
            </a:solidFill>
            <a:ln w="38100" cap="rnd">
              <a:solidFill>
                <a:srgbClr val="000000"/>
              </a:solidFill>
              <a:prstDash val="solid"/>
              <a:round/>
            </a:ln>
          </p:spPr>
        </p:sp>
        <p:sp>
          <p:nvSpPr>
            <p:cNvPr id="5" name="TextBox 5"/>
            <p:cNvSpPr txBox="1"/>
            <p:nvPr/>
          </p:nvSpPr>
          <p:spPr>
            <a:xfrm>
              <a:off x="0" y="-47625"/>
              <a:ext cx="3947322" cy="3628597"/>
            </a:xfrm>
            <a:prstGeom prst="rect">
              <a:avLst/>
            </a:prstGeom>
          </p:spPr>
          <p:txBody>
            <a:bodyPr lIns="50800" tIns="50800" rIns="50800" bIns="50800" rtlCol="0" anchor="ctr"/>
            <a:lstStyle/>
            <a:p>
              <a:pPr marL="496567" lvl="1" indent="-248284" algn="l">
                <a:lnSpc>
                  <a:spcPts val="3219"/>
                </a:lnSpc>
                <a:buFont typeface="Arial"/>
                <a:buChar char="•"/>
              </a:pPr>
              <a:r>
                <a:rPr lang="en-US" sz="2299">
                  <a:solidFill>
                    <a:srgbClr val="000000"/>
                  </a:solidFill>
                  <a:latin typeface="Alatsi Bold"/>
                </a:rPr>
                <a:t>If a customer is classified as "Eco" class and is a "Loyal Customer", then there is a strong association with their type of travel being "Personal Travel". </a:t>
              </a:r>
            </a:p>
            <a:p>
              <a:pPr marL="906777" lvl="2" indent="-302259" algn="l">
                <a:lnSpc>
                  <a:spcPts val="2939"/>
                </a:lnSpc>
                <a:buFont typeface="Arial"/>
                <a:buChar char="⚬"/>
              </a:pPr>
              <a:r>
                <a:rPr lang="en-US" sz="2099">
                  <a:solidFill>
                    <a:srgbClr val="000000"/>
                  </a:solidFill>
                  <a:latin typeface="Alatsi Bold"/>
                </a:rPr>
                <a:t>The lift value of 2.3681 indicates that the occurrence of the consequent given the antecedent is 2.3681 times more likely than if they were statistically independent. </a:t>
              </a:r>
            </a:p>
            <a:p>
              <a:pPr marL="906777" lvl="2" indent="-302259" algn="l">
                <a:lnSpc>
                  <a:spcPts val="2939"/>
                </a:lnSpc>
                <a:buFont typeface="Arial"/>
                <a:buChar char="⚬"/>
              </a:pPr>
              <a:r>
                <a:rPr lang="en-US" sz="2099">
                  <a:solidFill>
                    <a:srgbClr val="000000"/>
                  </a:solidFill>
                  <a:latin typeface="Alatsi Bold"/>
                </a:rPr>
                <a:t>This means that customers who are classified as "Eco" class and "Loyal Customers" are 2.3681 times more likely to travel for personal reasons compared to what would be expected if these attributes were unrelated. </a:t>
              </a:r>
            </a:p>
            <a:p>
              <a:pPr marL="906777" lvl="2" indent="-302259" algn="l">
                <a:lnSpc>
                  <a:spcPts val="2939"/>
                </a:lnSpc>
                <a:buFont typeface="Arial"/>
                <a:buChar char="⚬"/>
              </a:pPr>
              <a:r>
                <a:rPr lang="en-US" sz="2099">
                  <a:solidFill>
                    <a:srgbClr val="000000"/>
                  </a:solidFill>
                  <a:latin typeface="Alatsi Bold"/>
                </a:rPr>
                <a:t>The confidence value of 0.7350 indicates that 73.50% of the transactions that contain "Eco" class and "Loyal Customer" also contain "Personal Travel". </a:t>
              </a:r>
            </a:p>
            <a:p>
              <a:pPr marL="906777" lvl="2" indent="-302259" algn="l">
                <a:lnSpc>
                  <a:spcPts val="2939"/>
                </a:lnSpc>
                <a:buFont typeface="Arial"/>
                <a:buChar char="⚬"/>
              </a:pPr>
              <a:r>
                <a:rPr lang="en-US" sz="2099">
                  <a:solidFill>
                    <a:srgbClr val="000000"/>
                  </a:solidFill>
                  <a:latin typeface="Alatsi Bold"/>
                </a:rPr>
                <a:t>The support value of 0.2535 indicates that 25.35% of the transactions contain both "Eco" class and "Loyal Customer", and "Personal Travel". </a:t>
              </a:r>
            </a:p>
            <a:p>
              <a:pPr algn="l">
                <a:lnSpc>
                  <a:spcPts val="3219"/>
                </a:lnSpc>
              </a:pPr>
              <a:endParaRPr lang="en-US" sz="2099">
                <a:solidFill>
                  <a:srgbClr val="000000"/>
                </a:solidFill>
                <a:latin typeface="Alatsi Bold"/>
              </a:endParaRPr>
            </a:p>
          </p:txBody>
        </p:sp>
      </p:grpSp>
      <p:grpSp>
        <p:nvGrpSpPr>
          <p:cNvPr id="6" name="Group 6"/>
          <p:cNvGrpSpPr/>
          <p:nvPr/>
        </p:nvGrpSpPr>
        <p:grpSpPr>
          <a:xfrm>
            <a:off x="9144000" y="2119313"/>
            <a:ext cx="8666322" cy="7506334"/>
            <a:chOff x="0" y="0"/>
            <a:chExt cx="4134356" cy="3580972"/>
          </a:xfrm>
        </p:grpSpPr>
        <p:sp>
          <p:nvSpPr>
            <p:cNvPr id="7" name="Freeform 7"/>
            <p:cNvSpPr/>
            <p:nvPr/>
          </p:nvSpPr>
          <p:spPr>
            <a:xfrm>
              <a:off x="0" y="0"/>
              <a:ext cx="4134355" cy="3580972"/>
            </a:xfrm>
            <a:custGeom>
              <a:avLst/>
              <a:gdLst/>
              <a:ahLst/>
              <a:cxnLst/>
              <a:rect l="l" t="t" r="r" b="b"/>
              <a:pathLst>
                <a:path w="4134355" h="3580972">
                  <a:moveTo>
                    <a:pt x="45560" y="0"/>
                  </a:moveTo>
                  <a:lnTo>
                    <a:pt x="4088795" y="0"/>
                  </a:lnTo>
                  <a:cubicBezTo>
                    <a:pt x="4100879" y="0"/>
                    <a:pt x="4112467" y="4800"/>
                    <a:pt x="4121011" y="13344"/>
                  </a:cubicBezTo>
                  <a:cubicBezTo>
                    <a:pt x="4129555" y="21888"/>
                    <a:pt x="4134355" y="33477"/>
                    <a:pt x="4134355" y="45560"/>
                  </a:cubicBezTo>
                  <a:lnTo>
                    <a:pt x="4134355" y="3535412"/>
                  </a:lnTo>
                  <a:cubicBezTo>
                    <a:pt x="4134355" y="3547495"/>
                    <a:pt x="4129555" y="3559084"/>
                    <a:pt x="4121011" y="3567628"/>
                  </a:cubicBezTo>
                  <a:cubicBezTo>
                    <a:pt x="4112467" y="3576172"/>
                    <a:pt x="4100879" y="3580972"/>
                    <a:pt x="4088795" y="3580972"/>
                  </a:cubicBezTo>
                  <a:lnTo>
                    <a:pt x="45560" y="3580972"/>
                  </a:lnTo>
                  <a:cubicBezTo>
                    <a:pt x="33477" y="3580972"/>
                    <a:pt x="21888" y="3576172"/>
                    <a:pt x="13344" y="3567628"/>
                  </a:cubicBezTo>
                  <a:cubicBezTo>
                    <a:pt x="4800" y="3559084"/>
                    <a:pt x="0" y="3547495"/>
                    <a:pt x="0" y="3535412"/>
                  </a:cubicBezTo>
                  <a:lnTo>
                    <a:pt x="0" y="45560"/>
                  </a:lnTo>
                  <a:cubicBezTo>
                    <a:pt x="0" y="33477"/>
                    <a:pt x="4800" y="21888"/>
                    <a:pt x="13344" y="13344"/>
                  </a:cubicBezTo>
                  <a:cubicBezTo>
                    <a:pt x="21888" y="4800"/>
                    <a:pt x="33477" y="0"/>
                    <a:pt x="45560" y="0"/>
                  </a:cubicBezTo>
                  <a:close/>
                </a:path>
              </a:pathLst>
            </a:custGeom>
            <a:solidFill>
              <a:srgbClr val="CDDCE9"/>
            </a:solidFill>
            <a:ln w="38100" cap="rnd">
              <a:solidFill>
                <a:srgbClr val="000000"/>
              </a:solidFill>
              <a:prstDash val="solid"/>
              <a:round/>
            </a:ln>
          </p:spPr>
        </p:sp>
        <p:sp>
          <p:nvSpPr>
            <p:cNvPr id="8" name="TextBox 8"/>
            <p:cNvSpPr txBox="1"/>
            <p:nvPr/>
          </p:nvSpPr>
          <p:spPr>
            <a:xfrm>
              <a:off x="0" y="-47625"/>
              <a:ext cx="4134356" cy="3628597"/>
            </a:xfrm>
            <a:prstGeom prst="rect">
              <a:avLst/>
            </a:prstGeom>
          </p:spPr>
          <p:txBody>
            <a:bodyPr lIns="50800" tIns="50800" rIns="50800" bIns="50800" rtlCol="0" anchor="ctr"/>
            <a:lstStyle/>
            <a:p>
              <a:pPr marL="496567" lvl="1" indent="-248284" algn="l">
                <a:lnSpc>
                  <a:spcPts val="3219"/>
                </a:lnSpc>
                <a:buFont typeface="Arial"/>
                <a:buChar char="•"/>
              </a:pPr>
              <a:r>
                <a:rPr lang="en-US" sz="2299">
                  <a:solidFill>
                    <a:srgbClr val="000000"/>
                  </a:solidFill>
                  <a:latin typeface="Alatsi Bold"/>
                </a:rPr>
                <a:t>If a customer is classified as a "Loyal Customer" and their satisfaction level is "neutral or dissatisfied", then there is a strong association with their type of travel being "Personal Travel". </a:t>
              </a:r>
            </a:p>
            <a:p>
              <a:pPr marL="906777" lvl="2" indent="-302259" algn="l">
                <a:lnSpc>
                  <a:spcPts val="2939"/>
                </a:lnSpc>
                <a:buFont typeface="Arial"/>
                <a:buChar char="⚬"/>
              </a:pPr>
              <a:r>
                <a:rPr lang="en-US" sz="2099">
                  <a:solidFill>
                    <a:srgbClr val="000000"/>
                  </a:solidFill>
                  <a:latin typeface="Alatsi Bold"/>
                </a:rPr>
                <a:t>The lift value of 2.0927 indicates that the occurrence of the consequent given the antecedent is 2.0927 times more likely than if they were statistically independent. </a:t>
              </a:r>
            </a:p>
            <a:p>
              <a:pPr marL="906777" lvl="2" indent="-302259" algn="l">
                <a:lnSpc>
                  <a:spcPts val="2939"/>
                </a:lnSpc>
                <a:buFont typeface="Arial"/>
                <a:buChar char="⚬"/>
              </a:pPr>
              <a:r>
                <a:rPr lang="en-US" sz="2099">
                  <a:solidFill>
                    <a:srgbClr val="000000"/>
                  </a:solidFill>
                  <a:latin typeface="Alatsi Bold"/>
                </a:rPr>
                <a:t>This means that if a customer is classified as a "Loyal Customer" and their satisfaction level is "neutral or dissatisfied", there is 2.0927 times more likely that their type of travel will be "Personal Travel" compared to what would be expected if these attributes were unrelated. </a:t>
              </a:r>
            </a:p>
            <a:p>
              <a:pPr marL="906777" lvl="2" indent="-302259" algn="l">
                <a:lnSpc>
                  <a:spcPts val="2939"/>
                </a:lnSpc>
                <a:buFont typeface="Arial"/>
                <a:buChar char="⚬"/>
              </a:pPr>
              <a:r>
                <a:rPr lang="en-US" sz="2099">
                  <a:solidFill>
                    <a:srgbClr val="000000"/>
                  </a:solidFill>
                  <a:latin typeface="Alatsi Bold"/>
                </a:rPr>
                <a:t>The confidence value of 0.6495 indicates that 64.95% of the transactions that contain "Loyal Customer" with a satisfaction level of "neutral or dissatisfied" also contain "Personal Travel". </a:t>
              </a:r>
            </a:p>
            <a:p>
              <a:pPr marL="906777" lvl="2" indent="-302259" algn="l">
                <a:lnSpc>
                  <a:spcPts val="2939"/>
                </a:lnSpc>
                <a:buFont typeface="Arial"/>
                <a:buChar char="⚬"/>
              </a:pPr>
              <a:r>
                <a:rPr lang="en-US" sz="2099">
                  <a:solidFill>
                    <a:srgbClr val="000000"/>
                  </a:solidFill>
                  <a:latin typeface="Alatsi Bold"/>
                </a:rPr>
                <a:t>The support value of 0.2775 indicates that 27.75% of the transactions contain both "Loyal Customer" with a satisfaction level of "neutral or dissatisfied", and "Personal Travel". </a:t>
              </a:r>
            </a:p>
            <a:p>
              <a:pPr algn="l">
                <a:lnSpc>
                  <a:spcPts val="2939"/>
                </a:lnSpc>
              </a:pPr>
              <a:endParaRPr lang="en-US" sz="2099">
                <a:solidFill>
                  <a:srgbClr val="000000"/>
                </a:solidFill>
                <a:latin typeface="Alatsi Bold"/>
              </a:endParaRPr>
            </a:p>
          </p:txBody>
        </p:sp>
      </p:grpSp>
      <p:grpSp>
        <p:nvGrpSpPr>
          <p:cNvPr id="9" name="Group 9"/>
          <p:cNvGrpSpPr/>
          <p:nvPr/>
        </p:nvGrpSpPr>
        <p:grpSpPr>
          <a:xfrm>
            <a:off x="15859155" y="0"/>
            <a:ext cx="1562612" cy="1673225"/>
            <a:chOff x="0" y="0"/>
            <a:chExt cx="2083482" cy="2230967"/>
          </a:xfrm>
        </p:grpSpPr>
        <p:grpSp>
          <p:nvGrpSpPr>
            <p:cNvPr id="10" name="Group 10"/>
            <p:cNvGrpSpPr/>
            <p:nvPr/>
          </p:nvGrpSpPr>
          <p:grpSpPr>
            <a:xfrm>
              <a:off x="75599" y="0"/>
              <a:ext cx="1932284" cy="2230967"/>
              <a:chOff x="0" y="0"/>
              <a:chExt cx="703982" cy="812800"/>
            </a:xfrm>
          </p:grpSpPr>
          <p:sp>
            <p:nvSpPr>
              <p:cNvPr id="11" name="Freeform 11"/>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2" name="TextBox 12"/>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30</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ASSOCIATION RULES </a:t>
            </a:r>
          </a:p>
        </p:txBody>
      </p:sp>
      <p:grpSp>
        <p:nvGrpSpPr>
          <p:cNvPr id="3" name="Group 3"/>
          <p:cNvGrpSpPr/>
          <p:nvPr/>
        </p:nvGrpSpPr>
        <p:grpSpPr>
          <a:xfrm>
            <a:off x="588019" y="2041526"/>
            <a:ext cx="8364187" cy="8732519"/>
            <a:chOff x="0" y="0"/>
            <a:chExt cx="3990219" cy="4165936"/>
          </a:xfrm>
        </p:grpSpPr>
        <p:sp>
          <p:nvSpPr>
            <p:cNvPr id="4" name="Freeform 4"/>
            <p:cNvSpPr/>
            <p:nvPr/>
          </p:nvSpPr>
          <p:spPr>
            <a:xfrm>
              <a:off x="0" y="0"/>
              <a:ext cx="3990219" cy="4165936"/>
            </a:xfrm>
            <a:custGeom>
              <a:avLst/>
              <a:gdLst/>
              <a:ahLst/>
              <a:cxnLst/>
              <a:rect l="l" t="t" r="r" b="b"/>
              <a:pathLst>
                <a:path w="3990219" h="4165936">
                  <a:moveTo>
                    <a:pt x="47206" y="0"/>
                  </a:moveTo>
                  <a:lnTo>
                    <a:pt x="3943014" y="0"/>
                  </a:lnTo>
                  <a:cubicBezTo>
                    <a:pt x="3969084" y="0"/>
                    <a:pt x="3990219" y="21135"/>
                    <a:pt x="3990219" y="47206"/>
                  </a:cubicBezTo>
                  <a:lnTo>
                    <a:pt x="3990219" y="4118730"/>
                  </a:lnTo>
                  <a:cubicBezTo>
                    <a:pt x="3990219" y="4144801"/>
                    <a:pt x="3969084" y="4165936"/>
                    <a:pt x="3943014" y="4165936"/>
                  </a:cubicBezTo>
                  <a:lnTo>
                    <a:pt x="47206" y="4165936"/>
                  </a:lnTo>
                  <a:cubicBezTo>
                    <a:pt x="21135" y="4165936"/>
                    <a:pt x="0" y="4144801"/>
                    <a:pt x="0" y="4118730"/>
                  </a:cubicBezTo>
                  <a:lnTo>
                    <a:pt x="0" y="47206"/>
                  </a:lnTo>
                  <a:cubicBezTo>
                    <a:pt x="0" y="21135"/>
                    <a:pt x="21135" y="0"/>
                    <a:pt x="47206" y="0"/>
                  </a:cubicBezTo>
                  <a:close/>
                </a:path>
              </a:pathLst>
            </a:custGeom>
            <a:solidFill>
              <a:srgbClr val="CDDCE9"/>
            </a:solidFill>
            <a:ln w="38100" cap="rnd">
              <a:solidFill>
                <a:srgbClr val="000000"/>
              </a:solidFill>
              <a:prstDash val="solid"/>
              <a:round/>
            </a:ln>
          </p:spPr>
        </p:sp>
        <p:sp>
          <p:nvSpPr>
            <p:cNvPr id="5" name="TextBox 5"/>
            <p:cNvSpPr txBox="1"/>
            <p:nvPr/>
          </p:nvSpPr>
          <p:spPr>
            <a:xfrm>
              <a:off x="0" y="-47625"/>
              <a:ext cx="3990219" cy="4213561"/>
            </a:xfrm>
            <a:prstGeom prst="rect">
              <a:avLst/>
            </a:prstGeom>
          </p:spPr>
          <p:txBody>
            <a:bodyPr lIns="50800" tIns="50800" rIns="50800" bIns="50800" rtlCol="0" anchor="ctr"/>
            <a:lstStyle/>
            <a:p>
              <a:pPr marL="518157" lvl="1" indent="-259078" algn="l">
                <a:lnSpc>
                  <a:spcPts val="3359"/>
                </a:lnSpc>
                <a:buFont typeface="Arial"/>
                <a:buChar char="•"/>
              </a:pPr>
              <a:r>
                <a:rPr lang="en-US" sz="2399">
                  <a:solidFill>
                    <a:srgbClr val="000000"/>
                  </a:solidFill>
                  <a:latin typeface="Alatsi Bold"/>
                </a:rPr>
                <a:t>If a customer's type of travel is "Personal Travel", then there is a strong association with the customer being classified as a "Loyal Customer" and having a satisfaction level of "neutral or dissatisfied". </a:t>
              </a:r>
            </a:p>
            <a:p>
              <a:pPr marL="949956" lvl="2" indent="-316652" algn="l">
                <a:lnSpc>
                  <a:spcPts val="3079"/>
                </a:lnSpc>
                <a:buFont typeface="Arial"/>
                <a:buChar char="⚬"/>
              </a:pPr>
              <a:r>
                <a:rPr lang="en-US" sz="2199">
                  <a:solidFill>
                    <a:srgbClr val="000000"/>
                  </a:solidFill>
                  <a:latin typeface="Alatsi Bold"/>
                </a:rPr>
                <a:t>The lift value of 2.0927 indicates that the occurrence of the consequent given the antecedent is 2.0927 times more likely than if they were statistically independent. </a:t>
              </a:r>
            </a:p>
            <a:p>
              <a:pPr marL="949956" lvl="2" indent="-316652" algn="l">
                <a:lnSpc>
                  <a:spcPts val="3079"/>
                </a:lnSpc>
                <a:buFont typeface="Arial"/>
                <a:buChar char="⚬"/>
              </a:pPr>
              <a:r>
                <a:rPr lang="en-US" sz="2199">
                  <a:solidFill>
                    <a:srgbClr val="000000"/>
                  </a:solidFill>
                  <a:latin typeface="Alatsi Bold"/>
                </a:rPr>
                <a:t>This means that if a customer's type of travel is "Personal Travel", there is a higher likelihood that the customer will be classified as a "Loyal Customer" and have a satisfaction level of "neutral or dissatisfied" compared to what would be expected if these attributes were unrelated. </a:t>
              </a:r>
            </a:p>
            <a:p>
              <a:pPr marL="993135" lvl="2" indent="-331045" algn="l">
                <a:lnSpc>
                  <a:spcPts val="3219"/>
                </a:lnSpc>
                <a:buFont typeface="Arial"/>
                <a:buChar char="⚬"/>
              </a:pPr>
              <a:r>
                <a:rPr lang="en-US" sz="2299">
                  <a:solidFill>
                    <a:srgbClr val="000000"/>
                  </a:solidFill>
                  <a:latin typeface="Alatsi Bold"/>
                </a:rPr>
                <a:t>The confidence value of 0.8940 indicates that 89.40% of the transactions that contain "Personal Travel" also contain "Loyal Customer" with a satisfaction level of "neutral or dissatisfied". </a:t>
              </a:r>
            </a:p>
            <a:p>
              <a:pPr marL="949956" lvl="2" indent="-316652" algn="l">
                <a:lnSpc>
                  <a:spcPts val="3079"/>
                </a:lnSpc>
                <a:buFont typeface="Arial"/>
                <a:buChar char="⚬"/>
              </a:pPr>
              <a:r>
                <a:rPr lang="en-US" sz="2199">
                  <a:solidFill>
                    <a:srgbClr val="000000"/>
                  </a:solidFill>
                  <a:latin typeface="Alatsi Bold"/>
                </a:rPr>
                <a:t>The support value of 0.2775 indicates that 27.75% of the transactions contain both "Personal Travel" and "Loyal Customer" with a satisfaction level of "neutral or dissatisfied". </a:t>
              </a:r>
            </a:p>
            <a:p>
              <a:pPr algn="l">
                <a:lnSpc>
                  <a:spcPts val="3359"/>
                </a:lnSpc>
              </a:pPr>
              <a:endParaRPr lang="en-US" sz="2199">
                <a:solidFill>
                  <a:srgbClr val="000000"/>
                </a:solidFill>
                <a:latin typeface="Alatsi Bold"/>
              </a:endParaRPr>
            </a:p>
          </p:txBody>
        </p:sp>
      </p:grpSp>
      <p:grpSp>
        <p:nvGrpSpPr>
          <p:cNvPr id="6" name="Group 6"/>
          <p:cNvGrpSpPr/>
          <p:nvPr/>
        </p:nvGrpSpPr>
        <p:grpSpPr>
          <a:xfrm>
            <a:off x="9144000" y="2041526"/>
            <a:ext cx="9269897" cy="8732519"/>
            <a:chOff x="0" y="0"/>
            <a:chExt cx="4422297" cy="4165936"/>
          </a:xfrm>
        </p:grpSpPr>
        <p:sp>
          <p:nvSpPr>
            <p:cNvPr id="7" name="Freeform 7"/>
            <p:cNvSpPr/>
            <p:nvPr/>
          </p:nvSpPr>
          <p:spPr>
            <a:xfrm>
              <a:off x="0" y="0"/>
              <a:ext cx="4422297" cy="4165936"/>
            </a:xfrm>
            <a:custGeom>
              <a:avLst/>
              <a:gdLst/>
              <a:ahLst/>
              <a:cxnLst/>
              <a:rect l="l" t="t" r="r" b="b"/>
              <a:pathLst>
                <a:path w="4422297" h="4165936">
                  <a:moveTo>
                    <a:pt x="42594" y="0"/>
                  </a:moveTo>
                  <a:lnTo>
                    <a:pt x="4379704" y="0"/>
                  </a:lnTo>
                  <a:cubicBezTo>
                    <a:pt x="4391000" y="0"/>
                    <a:pt x="4401834" y="4488"/>
                    <a:pt x="4409822" y="12475"/>
                  </a:cubicBezTo>
                  <a:cubicBezTo>
                    <a:pt x="4417809" y="20463"/>
                    <a:pt x="4422297" y="31297"/>
                    <a:pt x="4422297" y="42594"/>
                  </a:cubicBezTo>
                  <a:lnTo>
                    <a:pt x="4422297" y="4123342"/>
                  </a:lnTo>
                  <a:cubicBezTo>
                    <a:pt x="4422297" y="4134639"/>
                    <a:pt x="4417809" y="4145473"/>
                    <a:pt x="4409822" y="4153460"/>
                  </a:cubicBezTo>
                  <a:cubicBezTo>
                    <a:pt x="4401834" y="4161448"/>
                    <a:pt x="4391000" y="4165936"/>
                    <a:pt x="4379704" y="4165936"/>
                  </a:cubicBezTo>
                  <a:lnTo>
                    <a:pt x="42594" y="4165936"/>
                  </a:lnTo>
                  <a:cubicBezTo>
                    <a:pt x="31297" y="4165936"/>
                    <a:pt x="20463" y="4161448"/>
                    <a:pt x="12475" y="4153460"/>
                  </a:cubicBezTo>
                  <a:cubicBezTo>
                    <a:pt x="4488" y="4145473"/>
                    <a:pt x="0" y="4134639"/>
                    <a:pt x="0" y="4123342"/>
                  </a:cubicBezTo>
                  <a:lnTo>
                    <a:pt x="0" y="42594"/>
                  </a:lnTo>
                  <a:cubicBezTo>
                    <a:pt x="0" y="31297"/>
                    <a:pt x="4488" y="20463"/>
                    <a:pt x="12475" y="12475"/>
                  </a:cubicBezTo>
                  <a:cubicBezTo>
                    <a:pt x="20463" y="4488"/>
                    <a:pt x="31297" y="0"/>
                    <a:pt x="42594" y="0"/>
                  </a:cubicBezTo>
                  <a:close/>
                </a:path>
              </a:pathLst>
            </a:custGeom>
            <a:solidFill>
              <a:srgbClr val="CDDCE9"/>
            </a:solidFill>
            <a:ln w="38100" cap="rnd">
              <a:solidFill>
                <a:srgbClr val="000000"/>
              </a:solidFill>
              <a:prstDash val="solid"/>
              <a:round/>
            </a:ln>
          </p:spPr>
        </p:sp>
        <p:sp>
          <p:nvSpPr>
            <p:cNvPr id="8" name="TextBox 8"/>
            <p:cNvSpPr txBox="1"/>
            <p:nvPr/>
          </p:nvSpPr>
          <p:spPr>
            <a:xfrm>
              <a:off x="0" y="-57150"/>
              <a:ext cx="4422297" cy="4223086"/>
            </a:xfrm>
            <a:prstGeom prst="rect">
              <a:avLst/>
            </a:prstGeom>
          </p:spPr>
          <p:txBody>
            <a:bodyPr lIns="50800" tIns="50800" rIns="50800" bIns="50800" rtlCol="0" anchor="ctr"/>
            <a:lstStyle/>
            <a:p>
              <a:pPr marL="561336" lvl="1" indent="-280668" algn="l">
                <a:lnSpc>
                  <a:spcPts val="3639"/>
                </a:lnSpc>
                <a:buFont typeface="Arial"/>
                <a:buChar char="•"/>
              </a:pPr>
              <a:r>
                <a:rPr lang="en-US" sz="2599">
                  <a:solidFill>
                    <a:srgbClr val="000000"/>
                  </a:solidFill>
                  <a:latin typeface="Alatsi Bold"/>
                </a:rPr>
                <a:t>If a customer's type of travel is "Business travel" and their satisfaction level is "satisfied", then there is a moderate association with the customer being classified as "Business" class and a "Loyal Customer". </a:t>
              </a:r>
            </a:p>
            <a:p>
              <a:pPr marL="1036314" lvl="2" indent="-345438" algn="l">
                <a:lnSpc>
                  <a:spcPts val="3359"/>
                </a:lnSpc>
                <a:buFont typeface="Arial"/>
                <a:buChar char="⚬"/>
              </a:pPr>
              <a:r>
                <a:rPr lang="en-US" sz="2399">
                  <a:solidFill>
                    <a:srgbClr val="000000"/>
                  </a:solidFill>
                  <a:latin typeface="Alatsi Bold"/>
                </a:rPr>
                <a:t>The lift value of 1.8417 indicates that the occurrence of the consequent given the antecedent is 1.8417 times more likely than if they were statistically independent. </a:t>
              </a:r>
            </a:p>
            <a:p>
              <a:pPr marL="1036314" lvl="2" indent="-345438" algn="l">
                <a:lnSpc>
                  <a:spcPts val="3359"/>
                </a:lnSpc>
                <a:buFont typeface="Arial"/>
                <a:buChar char="⚬"/>
              </a:pPr>
              <a:r>
                <a:rPr lang="en-US" sz="2399">
                  <a:solidFill>
                    <a:srgbClr val="000000"/>
                  </a:solidFill>
                  <a:latin typeface="Alatsi Bold"/>
                </a:rPr>
                <a:t>The confidence value of 0.7499 indicates that 74.99% of the transactions that contain "Business travel" with a satisfaction level of "satisfied" also contain "Business" class and "Loyal Customer". </a:t>
              </a:r>
            </a:p>
            <a:p>
              <a:pPr marL="1036314" lvl="2" indent="-345438" algn="l">
                <a:lnSpc>
                  <a:spcPts val="3359"/>
                </a:lnSpc>
                <a:buFont typeface="Arial"/>
                <a:buChar char="⚬"/>
              </a:pPr>
              <a:r>
                <a:rPr lang="en-US" sz="2399">
                  <a:solidFill>
                    <a:srgbClr val="000000"/>
                  </a:solidFill>
                  <a:latin typeface="Alatsi Bold"/>
                </a:rPr>
                <a:t>The support value of 0.3013 indicates that 30.13% of the transactions contain both "Business travel" with a satisfaction level of "satisfied", and "Business" class and "Loyal Customer". </a:t>
              </a:r>
            </a:p>
            <a:p>
              <a:pPr algn="l">
                <a:lnSpc>
                  <a:spcPts val="3359"/>
                </a:lnSpc>
              </a:pPr>
              <a:endParaRPr lang="en-US" sz="2399">
                <a:solidFill>
                  <a:srgbClr val="000000"/>
                </a:solidFill>
                <a:latin typeface="Alatsi Bold"/>
              </a:endParaRPr>
            </a:p>
          </p:txBody>
        </p:sp>
      </p:grpSp>
      <p:grpSp>
        <p:nvGrpSpPr>
          <p:cNvPr id="9" name="Group 9"/>
          <p:cNvGrpSpPr/>
          <p:nvPr/>
        </p:nvGrpSpPr>
        <p:grpSpPr>
          <a:xfrm>
            <a:off x="15859155" y="0"/>
            <a:ext cx="1562612" cy="1673225"/>
            <a:chOff x="0" y="0"/>
            <a:chExt cx="2083482" cy="2230967"/>
          </a:xfrm>
        </p:grpSpPr>
        <p:grpSp>
          <p:nvGrpSpPr>
            <p:cNvPr id="10" name="Group 10"/>
            <p:cNvGrpSpPr/>
            <p:nvPr/>
          </p:nvGrpSpPr>
          <p:grpSpPr>
            <a:xfrm>
              <a:off x="75599" y="0"/>
              <a:ext cx="1932284" cy="2230967"/>
              <a:chOff x="0" y="0"/>
              <a:chExt cx="703982" cy="812800"/>
            </a:xfrm>
          </p:grpSpPr>
          <p:sp>
            <p:nvSpPr>
              <p:cNvPr id="11" name="Freeform 11"/>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2" name="TextBox 12"/>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31</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ASSOCIATION RULES </a:t>
            </a:r>
          </a:p>
        </p:txBody>
      </p:sp>
      <p:grpSp>
        <p:nvGrpSpPr>
          <p:cNvPr id="3" name="Group 3"/>
          <p:cNvGrpSpPr/>
          <p:nvPr/>
        </p:nvGrpSpPr>
        <p:grpSpPr>
          <a:xfrm>
            <a:off x="288666" y="2515236"/>
            <a:ext cx="8329238" cy="6743064"/>
            <a:chOff x="0" y="0"/>
            <a:chExt cx="3973547" cy="3216846"/>
          </a:xfrm>
        </p:grpSpPr>
        <p:sp>
          <p:nvSpPr>
            <p:cNvPr id="4" name="Freeform 4"/>
            <p:cNvSpPr/>
            <p:nvPr/>
          </p:nvSpPr>
          <p:spPr>
            <a:xfrm>
              <a:off x="0" y="0"/>
              <a:ext cx="3973547" cy="3216846"/>
            </a:xfrm>
            <a:custGeom>
              <a:avLst/>
              <a:gdLst/>
              <a:ahLst/>
              <a:cxnLst/>
              <a:rect l="l" t="t" r="r" b="b"/>
              <a:pathLst>
                <a:path w="3973547" h="3216846">
                  <a:moveTo>
                    <a:pt x="47404" y="0"/>
                  </a:moveTo>
                  <a:lnTo>
                    <a:pt x="3926143" y="0"/>
                  </a:lnTo>
                  <a:cubicBezTo>
                    <a:pt x="3938715" y="0"/>
                    <a:pt x="3950772" y="4994"/>
                    <a:pt x="3959662" y="13884"/>
                  </a:cubicBezTo>
                  <a:cubicBezTo>
                    <a:pt x="3968552" y="22774"/>
                    <a:pt x="3973547" y="34832"/>
                    <a:pt x="3973547" y="47404"/>
                  </a:cubicBezTo>
                  <a:lnTo>
                    <a:pt x="3973547" y="3169442"/>
                  </a:lnTo>
                  <a:cubicBezTo>
                    <a:pt x="3973547" y="3195623"/>
                    <a:pt x="3952323" y="3216846"/>
                    <a:pt x="3926143" y="3216846"/>
                  </a:cubicBezTo>
                  <a:lnTo>
                    <a:pt x="47404" y="3216846"/>
                  </a:lnTo>
                  <a:cubicBezTo>
                    <a:pt x="34832" y="3216846"/>
                    <a:pt x="22774" y="3211852"/>
                    <a:pt x="13884" y="3202962"/>
                  </a:cubicBezTo>
                  <a:cubicBezTo>
                    <a:pt x="4994" y="3194072"/>
                    <a:pt x="0" y="3182015"/>
                    <a:pt x="0" y="3169442"/>
                  </a:cubicBezTo>
                  <a:lnTo>
                    <a:pt x="0" y="47404"/>
                  </a:lnTo>
                  <a:cubicBezTo>
                    <a:pt x="0" y="34832"/>
                    <a:pt x="4994" y="22774"/>
                    <a:pt x="13884" y="13884"/>
                  </a:cubicBezTo>
                  <a:cubicBezTo>
                    <a:pt x="22774" y="4994"/>
                    <a:pt x="34832" y="0"/>
                    <a:pt x="47404" y="0"/>
                  </a:cubicBezTo>
                  <a:close/>
                </a:path>
              </a:pathLst>
            </a:custGeom>
            <a:solidFill>
              <a:srgbClr val="CDDCE9"/>
            </a:solidFill>
            <a:ln w="38100" cap="rnd">
              <a:solidFill>
                <a:srgbClr val="000000"/>
              </a:solidFill>
              <a:prstDash val="solid"/>
              <a:round/>
            </a:ln>
          </p:spPr>
        </p:sp>
        <p:sp>
          <p:nvSpPr>
            <p:cNvPr id="5" name="TextBox 5"/>
            <p:cNvSpPr txBox="1"/>
            <p:nvPr/>
          </p:nvSpPr>
          <p:spPr>
            <a:xfrm>
              <a:off x="0" y="-47625"/>
              <a:ext cx="3973547" cy="3264471"/>
            </a:xfrm>
            <a:prstGeom prst="rect">
              <a:avLst/>
            </a:prstGeom>
          </p:spPr>
          <p:txBody>
            <a:bodyPr lIns="50800" tIns="50800" rIns="50800" bIns="50800" rtlCol="0" anchor="ctr"/>
            <a:lstStyle/>
            <a:p>
              <a:pPr marL="496567" lvl="1" indent="-248284" algn="l">
                <a:lnSpc>
                  <a:spcPts val="3219"/>
                </a:lnSpc>
                <a:buFont typeface="Arial"/>
                <a:buChar char="•"/>
              </a:pPr>
              <a:r>
                <a:rPr lang="en-US" sz="2299">
                  <a:solidFill>
                    <a:srgbClr val="000000"/>
                  </a:solidFill>
                  <a:latin typeface="Alatsi Bold"/>
                </a:rPr>
                <a:t>If a customer is classified as "Business" class and is a "Loyal Customer", then there is a moderate association with their type of travel being "Business travel" and their satisfaction level being "satisfied". </a:t>
              </a:r>
            </a:p>
            <a:p>
              <a:pPr marL="993135" lvl="2" indent="-331045" algn="l">
                <a:lnSpc>
                  <a:spcPts val="3219"/>
                </a:lnSpc>
                <a:buFont typeface="Arial"/>
                <a:buChar char="⚬"/>
              </a:pPr>
              <a:r>
                <a:rPr lang="en-US" sz="2299">
                  <a:solidFill>
                    <a:srgbClr val="000000"/>
                  </a:solidFill>
                  <a:latin typeface="Alatsi Bold"/>
                </a:rPr>
                <a:t>The lift value of 1.8417 indicates that the occurrence of the consequent given the antecedent is 1.8417 times more likely than if they were statistically independent. </a:t>
              </a:r>
            </a:p>
            <a:p>
              <a:pPr marL="993135" lvl="2" indent="-331045" algn="l">
                <a:lnSpc>
                  <a:spcPts val="3219"/>
                </a:lnSpc>
                <a:buFont typeface="Arial"/>
                <a:buChar char="⚬"/>
              </a:pPr>
              <a:r>
                <a:rPr lang="en-US" sz="2299">
                  <a:solidFill>
                    <a:srgbClr val="000000"/>
                  </a:solidFill>
                  <a:latin typeface="Alatsi Bold"/>
                </a:rPr>
                <a:t>The confidence value of 0.7400 indicates that 74.00% of the transactions that contain "Business" class and "Loyal Customer" also contain "Business travel" with a satisfaction level of "satisfied". </a:t>
              </a:r>
            </a:p>
            <a:p>
              <a:pPr marL="993135" lvl="2" indent="-331045" algn="l">
                <a:lnSpc>
                  <a:spcPts val="3219"/>
                </a:lnSpc>
                <a:buFont typeface="Arial"/>
                <a:buChar char="⚬"/>
              </a:pPr>
              <a:r>
                <a:rPr lang="en-US" sz="2299">
                  <a:solidFill>
                    <a:srgbClr val="000000"/>
                  </a:solidFill>
                  <a:latin typeface="Alatsi Bold"/>
                </a:rPr>
                <a:t>The support value of 0.3013 indicates that 30.13% of the transactions contain both "Business" class and "Loyal Customer", and "Business travel" with a satisfaction level of "satisfied". </a:t>
              </a:r>
            </a:p>
            <a:p>
              <a:pPr algn="l">
                <a:lnSpc>
                  <a:spcPts val="3219"/>
                </a:lnSpc>
              </a:pPr>
              <a:endParaRPr lang="en-US" sz="2299">
                <a:solidFill>
                  <a:srgbClr val="000000"/>
                </a:solidFill>
                <a:latin typeface="Alatsi Bold"/>
              </a:endParaRPr>
            </a:p>
          </p:txBody>
        </p:sp>
      </p:grpSp>
      <p:grpSp>
        <p:nvGrpSpPr>
          <p:cNvPr id="6" name="Group 6"/>
          <p:cNvGrpSpPr/>
          <p:nvPr/>
        </p:nvGrpSpPr>
        <p:grpSpPr>
          <a:xfrm>
            <a:off x="8825914" y="2515236"/>
            <a:ext cx="9053194" cy="6743064"/>
            <a:chOff x="0" y="0"/>
            <a:chExt cx="4318917" cy="3216846"/>
          </a:xfrm>
        </p:grpSpPr>
        <p:sp>
          <p:nvSpPr>
            <p:cNvPr id="7" name="Freeform 7"/>
            <p:cNvSpPr/>
            <p:nvPr/>
          </p:nvSpPr>
          <p:spPr>
            <a:xfrm>
              <a:off x="0" y="0"/>
              <a:ext cx="4318917" cy="3216846"/>
            </a:xfrm>
            <a:custGeom>
              <a:avLst/>
              <a:gdLst/>
              <a:ahLst/>
              <a:cxnLst/>
              <a:rect l="l" t="t" r="r" b="b"/>
              <a:pathLst>
                <a:path w="4318917" h="3216846">
                  <a:moveTo>
                    <a:pt x="43613" y="0"/>
                  </a:moveTo>
                  <a:lnTo>
                    <a:pt x="4275304" y="0"/>
                  </a:lnTo>
                  <a:cubicBezTo>
                    <a:pt x="4299391" y="0"/>
                    <a:pt x="4318917" y="19526"/>
                    <a:pt x="4318917" y="43613"/>
                  </a:cubicBezTo>
                  <a:lnTo>
                    <a:pt x="4318917" y="3173233"/>
                  </a:lnTo>
                  <a:cubicBezTo>
                    <a:pt x="4318917" y="3197320"/>
                    <a:pt x="4299391" y="3216846"/>
                    <a:pt x="4275304" y="3216846"/>
                  </a:cubicBezTo>
                  <a:lnTo>
                    <a:pt x="43613" y="3216846"/>
                  </a:lnTo>
                  <a:cubicBezTo>
                    <a:pt x="19526" y="3216846"/>
                    <a:pt x="0" y="3197320"/>
                    <a:pt x="0" y="3173233"/>
                  </a:cubicBezTo>
                  <a:lnTo>
                    <a:pt x="0" y="43613"/>
                  </a:lnTo>
                  <a:cubicBezTo>
                    <a:pt x="0" y="19526"/>
                    <a:pt x="19526" y="0"/>
                    <a:pt x="43613" y="0"/>
                  </a:cubicBezTo>
                  <a:close/>
                </a:path>
              </a:pathLst>
            </a:custGeom>
            <a:solidFill>
              <a:srgbClr val="CDDCE9"/>
            </a:solidFill>
            <a:ln w="38100" cap="rnd">
              <a:solidFill>
                <a:srgbClr val="000000"/>
              </a:solidFill>
              <a:prstDash val="solid"/>
              <a:round/>
            </a:ln>
          </p:spPr>
        </p:sp>
        <p:sp>
          <p:nvSpPr>
            <p:cNvPr id="8" name="TextBox 8"/>
            <p:cNvSpPr txBox="1"/>
            <p:nvPr/>
          </p:nvSpPr>
          <p:spPr>
            <a:xfrm>
              <a:off x="0" y="-47625"/>
              <a:ext cx="4318917" cy="3264471"/>
            </a:xfrm>
            <a:prstGeom prst="rect">
              <a:avLst/>
            </a:prstGeom>
          </p:spPr>
          <p:txBody>
            <a:bodyPr lIns="50800" tIns="50800" rIns="50800" bIns="50800" rtlCol="0" anchor="ctr"/>
            <a:lstStyle/>
            <a:p>
              <a:pPr marL="496571" lvl="1" indent="-248285" algn="l">
                <a:lnSpc>
                  <a:spcPts val="3220"/>
                </a:lnSpc>
                <a:buFont typeface="Arial"/>
                <a:buChar char="•"/>
              </a:pPr>
              <a:r>
                <a:rPr lang="en-US" sz="2300">
                  <a:solidFill>
                    <a:srgbClr val="000000"/>
                  </a:solidFill>
                  <a:latin typeface="Alatsi Bold"/>
                </a:rPr>
                <a:t>If a customer is classified as "Eco" class, then there is a moderate association with their type of travel being "Personal Travel". </a:t>
              </a:r>
            </a:p>
            <a:p>
              <a:pPr marL="993141" lvl="2" indent="-331047" algn="l">
                <a:lnSpc>
                  <a:spcPts val="3220"/>
                </a:lnSpc>
                <a:buFont typeface="Arial"/>
                <a:buChar char="⚬"/>
              </a:pPr>
              <a:r>
                <a:rPr lang="en-US" sz="2300">
                  <a:solidFill>
                    <a:srgbClr val="000000"/>
                  </a:solidFill>
                  <a:latin typeface="Alatsi Bold"/>
                </a:rPr>
                <a:t>The lift value of 1.8257 indicates that the occurrence of the consequent given the antecedent is 1.8257 times more likely than if they were statistically independent. </a:t>
              </a:r>
            </a:p>
            <a:p>
              <a:pPr marL="993141" lvl="2" indent="-331047" algn="l">
                <a:lnSpc>
                  <a:spcPts val="3220"/>
                </a:lnSpc>
                <a:buFont typeface="Arial"/>
                <a:buChar char="⚬"/>
              </a:pPr>
              <a:r>
                <a:rPr lang="en-US" sz="2300">
                  <a:solidFill>
                    <a:srgbClr val="000000"/>
                  </a:solidFill>
                  <a:latin typeface="Alatsi Bold"/>
                </a:rPr>
                <a:t>The confidence value of 0.5666 indicates that 56.66% of the transactions that contain "Eco" class also contain "Personal Travel". </a:t>
              </a:r>
            </a:p>
            <a:p>
              <a:pPr marL="993141" lvl="2" indent="-331047" algn="l">
                <a:lnSpc>
                  <a:spcPts val="3220"/>
                </a:lnSpc>
                <a:buFont typeface="Arial"/>
                <a:buChar char="⚬"/>
              </a:pPr>
              <a:r>
                <a:rPr lang="en-US" sz="2300">
                  <a:solidFill>
                    <a:srgbClr val="000000"/>
                  </a:solidFill>
                  <a:latin typeface="Alatsi Bold"/>
                </a:rPr>
                <a:t>The support value of 0.2549 indicates that 25.49% of the transactions contain both "Eco" class and "Personal Travel". </a:t>
              </a:r>
            </a:p>
            <a:p>
              <a:pPr algn="l">
                <a:lnSpc>
                  <a:spcPts val="3220"/>
                </a:lnSpc>
              </a:pPr>
              <a:endParaRPr lang="en-US" sz="2300">
                <a:solidFill>
                  <a:srgbClr val="000000"/>
                </a:solidFill>
                <a:latin typeface="Alatsi Bold"/>
              </a:endParaRPr>
            </a:p>
          </p:txBody>
        </p:sp>
      </p:grpSp>
      <p:grpSp>
        <p:nvGrpSpPr>
          <p:cNvPr id="9" name="Group 9"/>
          <p:cNvGrpSpPr/>
          <p:nvPr/>
        </p:nvGrpSpPr>
        <p:grpSpPr>
          <a:xfrm>
            <a:off x="15859155" y="0"/>
            <a:ext cx="1562612" cy="1673225"/>
            <a:chOff x="0" y="0"/>
            <a:chExt cx="2083482" cy="2230967"/>
          </a:xfrm>
        </p:grpSpPr>
        <p:grpSp>
          <p:nvGrpSpPr>
            <p:cNvPr id="10" name="Group 10"/>
            <p:cNvGrpSpPr/>
            <p:nvPr/>
          </p:nvGrpSpPr>
          <p:grpSpPr>
            <a:xfrm>
              <a:off x="75599" y="0"/>
              <a:ext cx="1932284" cy="2230967"/>
              <a:chOff x="0" y="0"/>
              <a:chExt cx="703982" cy="812800"/>
            </a:xfrm>
          </p:grpSpPr>
          <p:sp>
            <p:nvSpPr>
              <p:cNvPr id="11" name="Freeform 11"/>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2" name="TextBox 12"/>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32</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ASSOCIATION RULES </a:t>
            </a:r>
          </a:p>
        </p:txBody>
      </p:sp>
      <p:grpSp>
        <p:nvGrpSpPr>
          <p:cNvPr id="3" name="Group 3"/>
          <p:cNvGrpSpPr/>
          <p:nvPr/>
        </p:nvGrpSpPr>
        <p:grpSpPr>
          <a:xfrm>
            <a:off x="8960654" y="2477979"/>
            <a:ext cx="8298646" cy="7056120"/>
            <a:chOff x="0" y="0"/>
            <a:chExt cx="3958952" cy="3366193"/>
          </a:xfrm>
        </p:grpSpPr>
        <p:sp>
          <p:nvSpPr>
            <p:cNvPr id="4" name="Freeform 4"/>
            <p:cNvSpPr/>
            <p:nvPr/>
          </p:nvSpPr>
          <p:spPr>
            <a:xfrm>
              <a:off x="0" y="0"/>
              <a:ext cx="3958952" cy="3366193"/>
            </a:xfrm>
            <a:custGeom>
              <a:avLst/>
              <a:gdLst/>
              <a:ahLst/>
              <a:cxnLst/>
              <a:rect l="l" t="t" r="r" b="b"/>
              <a:pathLst>
                <a:path w="3958952" h="3366193">
                  <a:moveTo>
                    <a:pt x="47579" y="0"/>
                  </a:moveTo>
                  <a:lnTo>
                    <a:pt x="3911374" y="0"/>
                  </a:lnTo>
                  <a:cubicBezTo>
                    <a:pt x="3923992" y="0"/>
                    <a:pt x="3936094" y="5013"/>
                    <a:pt x="3945017" y="13935"/>
                  </a:cubicBezTo>
                  <a:cubicBezTo>
                    <a:pt x="3953939" y="22858"/>
                    <a:pt x="3958952" y="34960"/>
                    <a:pt x="3958952" y="47579"/>
                  </a:cubicBezTo>
                  <a:lnTo>
                    <a:pt x="3958952" y="3318614"/>
                  </a:lnTo>
                  <a:cubicBezTo>
                    <a:pt x="3958952" y="3344891"/>
                    <a:pt x="3937650" y="3366193"/>
                    <a:pt x="3911374" y="3366193"/>
                  </a:cubicBezTo>
                  <a:lnTo>
                    <a:pt x="47579" y="3366193"/>
                  </a:lnTo>
                  <a:cubicBezTo>
                    <a:pt x="34960" y="3366193"/>
                    <a:pt x="22858" y="3361180"/>
                    <a:pt x="13935" y="3352257"/>
                  </a:cubicBezTo>
                  <a:cubicBezTo>
                    <a:pt x="5013" y="3343334"/>
                    <a:pt x="0" y="3331233"/>
                    <a:pt x="0" y="3318614"/>
                  </a:cubicBezTo>
                  <a:lnTo>
                    <a:pt x="0" y="47579"/>
                  </a:lnTo>
                  <a:cubicBezTo>
                    <a:pt x="0" y="21302"/>
                    <a:pt x="21302" y="0"/>
                    <a:pt x="47579" y="0"/>
                  </a:cubicBezTo>
                  <a:close/>
                </a:path>
              </a:pathLst>
            </a:custGeom>
            <a:solidFill>
              <a:srgbClr val="CDDCE9"/>
            </a:solidFill>
            <a:ln w="38100" cap="rnd">
              <a:solidFill>
                <a:srgbClr val="000000"/>
              </a:solidFill>
              <a:prstDash val="solid"/>
              <a:round/>
            </a:ln>
          </p:spPr>
        </p:sp>
        <p:sp>
          <p:nvSpPr>
            <p:cNvPr id="5" name="TextBox 5"/>
            <p:cNvSpPr txBox="1"/>
            <p:nvPr/>
          </p:nvSpPr>
          <p:spPr>
            <a:xfrm>
              <a:off x="0" y="-38100"/>
              <a:ext cx="3958952" cy="3404293"/>
            </a:xfrm>
            <a:prstGeom prst="rect">
              <a:avLst/>
            </a:prstGeom>
          </p:spPr>
          <p:txBody>
            <a:bodyPr lIns="50800" tIns="50800" rIns="50800" bIns="50800" rtlCol="0" anchor="ctr"/>
            <a:lstStyle/>
            <a:p>
              <a:pPr marL="518160" lvl="1" indent="-259080" algn="l">
                <a:lnSpc>
                  <a:spcPts val="3359"/>
                </a:lnSpc>
                <a:buFont typeface="Arial"/>
                <a:buChar char="•"/>
              </a:pPr>
              <a:r>
                <a:rPr lang="en-US" sz="2400">
                  <a:solidFill>
                    <a:srgbClr val="000000"/>
                  </a:solidFill>
                  <a:latin typeface="Alatsi Bold"/>
                </a:rPr>
                <a:t>If a customer is classified as a "Loyal Customer" and their type of travel is "Personal Travel", then there is a strong association with the customer being classified as "Eco" class. </a:t>
              </a:r>
            </a:p>
            <a:p>
              <a:pPr marL="1036320" lvl="2" indent="-345440" algn="l">
                <a:lnSpc>
                  <a:spcPts val="3359"/>
                </a:lnSpc>
                <a:buFont typeface="Arial"/>
                <a:buChar char="⚬"/>
              </a:pPr>
              <a:r>
                <a:rPr lang="en-US" sz="2400">
                  <a:solidFill>
                    <a:srgbClr val="000000"/>
                  </a:solidFill>
                  <a:latin typeface="Alatsi Bold"/>
                </a:rPr>
                <a:t>The lift value of 1.8247 indicates that the occurrence of the consequent given the antecedent is 1.8247 times more likely than if they were statistically independent. </a:t>
              </a:r>
            </a:p>
            <a:p>
              <a:pPr marL="1036320" lvl="2" indent="-345440" algn="l">
                <a:lnSpc>
                  <a:spcPts val="3359"/>
                </a:lnSpc>
                <a:buFont typeface="Arial"/>
                <a:buChar char="⚬"/>
              </a:pPr>
              <a:r>
                <a:rPr lang="en-US" sz="2400">
                  <a:solidFill>
                    <a:srgbClr val="000000"/>
                  </a:solidFill>
                  <a:latin typeface="Alatsi Bold"/>
                </a:rPr>
                <a:t>The confidence value of 0.8209 indicates that 82.09% of the transactions that contain both "Loyal Customer" and "Personal Travel" also contain "Eco" class. </a:t>
              </a:r>
            </a:p>
            <a:p>
              <a:pPr marL="1036320" lvl="2" indent="-345440" algn="l">
                <a:lnSpc>
                  <a:spcPts val="3359"/>
                </a:lnSpc>
                <a:buFont typeface="Arial"/>
                <a:buChar char="⚬"/>
              </a:pPr>
              <a:r>
                <a:rPr lang="en-US" sz="2400">
                  <a:solidFill>
                    <a:srgbClr val="000000"/>
                  </a:solidFill>
                  <a:latin typeface="Alatsi Bold"/>
                </a:rPr>
                <a:t>The support value of 0.2535 indicates that 25.35% of the transactions contain both "Loyal Customer" and "Personal Travel", and "Eco" class. </a:t>
              </a:r>
            </a:p>
            <a:p>
              <a:pPr algn="l">
                <a:lnSpc>
                  <a:spcPts val="3359"/>
                </a:lnSpc>
              </a:pPr>
              <a:endParaRPr lang="en-US" sz="2400">
                <a:solidFill>
                  <a:srgbClr val="000000"/>
                </a:solidFill>
                <a:latin typeface="Alatsi Bold"/>
              </a:endParaRPr>
            </a:p>
          </p:txBody>
        </p:sp>
      </p:grpSp>
      <p:grpSp>
        <p:nvGrpSpPr>
          <p:cNvPr id="6" name="Group 6"/>
          <p:cNvGrpSpPr/>
          <p:nvPr/>
        </p:nvGrpSpPr>
        <p:grpSpPr>
          <a:xfrm>
            <a:off x="215967" y="2477979"/>
            <a:ext cx="8500803" cy="6964661"/>
            <a:chOff x="0" y="0"/>
            <a:chExt cx="4055393" cy="3322561"/>
          </a:xfrm>
        </p:grpSpPr>
        <p:sp>
          <p:nvSpPr>
            <p:cNvPr id="7" name="Freeform 7"/>
            <p:cNvSpPr/>
            <p:nvPr/>
          </p:nvSpPr>
          <p:spPr>
            <a:xfrm>
              <a:off x="0" y="0"/>
              <a:ext cx="4055394" cy="3322561"/>
            </a:xfrm>
            <a:custGeom>
              <a:avLst/>
              <a:gdLst/>
              <a:ahLst/>
              <a:cxnLst/>
              <a:rect l="l" t="t" r="r" b="b"/>
              <a:pathLst>
                <a:path w="4055394" h="3322561">
                  <a:moveTo>
                    <a:pt x="46447" y="0"/>
                  </a:moveTo>
                  <a:lnTo>
                    <a:pt x="4008946" y="0"/>
                  </a:lnTo>
                  <a:cubicBezTo>
                    <a:pt x="4034598" y="0"/>
                    <a:pt x="4055394" y="20795"/>
                    <a:pt x="4055394" y="46447"/>
                  </a:cubicBezTo>
                  <a:lnTo>
                    <a:pt x="4055394" y="3276114"/>
                  </a:lnTo>
                  <a:cubicBezTo>
                    <a:pt x="4055394" y="3301766"/>
                    <a:pt x="4034598" y="3322561"/>
                    <a:pt x="4008946" y="3322561"/>
                  </a:cubicBezTo>
                  <a:lnTo>
                    <a:pt x="46447" y="3322561"/>
                  </a:lnTo>
                  <a:cubicBezTo>
                    <a:pt x="20795" y="3322561"/>
                    <a:pt x="0" y="3301766"/>
                    <a:pt x="0" y="3276114"/>
                  </a:cubicBezTo>
                  <a:lnTo>
                    <a:pt x="0" y="46447"/>
                  </a:lnTo>
                  <a:cubicBezTo>
                    <a:pt x="0" y="20795"/>
                    <a:pt x="20795" y="0"/>
                    <a:pt x="46447" y="0"/>
                  </a:cubicBezTo>
                  <a:close/>
                </a:path>
              </a:pathLst>
            </a:custGeom>
            <a:solidFill>
              <a:srgbClr val="CDDCE9"/>
            </a:solidFill>
            <a:ln w="38100" cap="rnd">
              <a:solidFill>
                <a:srgbClr val="000000"/>
              </a:solidFill>
              <a:prstDash val="solid"/>
              <a:round/>
            </a:ln>
          </p:spPr>
        </p:sp>
        <p:sp>
          <p:nvSpPr>
            <p:cNvPr id="8" name="TextBox 8"/>
            <p:cNvSpPr txBox="1"/>
            <p:nvPr/>
          </p:nvSpPr>
          <p:spPr>
            <a:xfrm>
              <a:off x="0" y="-38100"/>
              <a:ext cx="4055393" cy="3360661"/>
            </a:xfrm>
            <a:prstGeom prst="rect">
              <a:avLst/>
            </a:prstGeom>
          </p:spPr>
          <p:txBody>
            <a:bodyPr lIns="50800" tIns="50800" rIns="50800" bIns="50800" rtlCol="0" anchor="ctr"/>
            <a:lstStyle/>
            <a:p>
              <a:pPr marL="518160" lvl="1" indent="-259080" algn="l">
                <a:lnSpc>
                  <a:spcPts val="3359"/>
                </a:lnSpc>
                <a:buFont typeface="Arial"/>
                <a:buChar char="•"/>
              </a:pPr>
              <a:r>
                <a:rPr lang="en-US" sz="2400">
                  <a:solidFill>
                    <a:srgbClr val="000000"/>
                  </a:solidFill>
                  <a:latin typeface="Alatsi Bold"/>
                </a:rPr>
                <a:t>If a customer's type of travel is "Personal Travel", then there is a strong association with the customer being classified as "Eco" class. </a:t>
              </a:r>
            </a:p>
            <a:p>
              <a:pPr marL="1036320" lvl="2" indent="-345440" algn="l">
                <a:lnSpc>
                  <a:spcPts val="3359"/>
                </a:lnSpc>
                <a:buFont typeface="Arial"/>
                <a:buChar char="⚬"/>
              </a:pPr>
              <a:r>
                <a:rPr lang="en-US" sz="2400">
                  <a:solidFill>
                    <a:srgbClr val="000000"/>
                  </a:solidFill>
                  <a:latin typeface="Alatsi Bold"/>
                </a:rPr>
                <a:t>The lift value of 1.8257 indicates that the occurrence of the consequent given the antecedent is 1.8257 times more likely than if they were statistically independent. </a:t>
              </a:r>
            </a:p>
            <a:p>
              <a:pPr marL="1036320" lvl="2" indent="-345440" algn="l">
                <a:lnSpc>
                  <a:spcPts val="3359"/>
                </a:lnSpc>
                <a:buFont typeface="Arial"/>
                <a:buChar char="⚬"/>
              </a:pPr>
              <a:r>
                <a:rPr lang="en-US" sz="2400">
                  <a:solidFill>
                    <a:srgbClr val="000000"/>
                  </a:solidFill>
                  <a:latin typeface="Alatsi Bold"/>
                </a:rPr>
                <a:t>The confidence value of 0.8214 indicates that 82.14% of the transactions that contain "Personal Travel" also contain "Eco" class. </a:t>
              </a:r>
            </a:p>
            <a:p>
              <a:pPr marL="1036320" lvl="2" indent="-345440" algn="l">
                <a:lnSpc>
                  <a:spcPts val="3359"/>
                </a:lnSpc>
                <a:buFont typeface="Arial"/>
                <a:buChar char="⚬"/>
              </a:pPr>
              <a:r>
                <a:rPr lang="en-US" sz="2400">
                  <a:solidFill>
                    <a:srgbClr val="000000"/>
                  </a:solidFill>
                  <a:latin typeface="Alatsi Bold"/>
                </a:rPr>
                <a:t>The support value of 0.2549 indicates that 25.49% of the transactions contain both "Personal Travel" and "Eco" class. </a:t>
              </a:r>
            </a:p>
            <a:p>
              <a:pPr algn="l">
                <a:lnSpc>
                  <a:spcPts val="3359"/>
                </a:lnSpc>
              </a:pPr>
              <a:endParaRPr lang="en-US" sz="2400">
                <a:solidFill>
                  <a:srgbClr val="000000"/>
                </a:solidFill>
                <a:latin typeface="Alatsi Bold"/>
              </a:endParaRPr>
            </a:p>
          </p:txBody>
        </p:sp>
      </p:grpSp>
      <p:grpSp>
        <p:nvGrpSpPr>
          <p:cNvPr id="9" name="Group 9"/>
          <p:cNvGrpSpPr/>
          <p:nvPr/>
        </p:nvGrpSpPr>
        <p:grpSpPr>
          <a:xfrm>
            <a:off x="15859155" y="0"/>
            <a:ext cx="1562612" cy="1673225"/>
            <a:chOff x="0" y="0"/>
            <a:chExt cx="2083482" cy="2230967"/>
          </a:xfrm>
        </p:grpSpPr>
        <p:grpSp>
          <p:nvGrpSpPr>
            <p:cNvPr id="10" name="Group 10"/>
            <p:cNvGrpSpPr/>
            <p:nvPr/>
          </p:nvGrpSpPr>
          <p:grpSpPr>
            <a:xfrm>
              <a:off x="75599" y="0"/>
              <a:ext cx="1932284" cy="2230967"/>
              <a:chOff x="0" y="0"/>
              <a:chExt cx="703982" cy="812800"/>
            </a:xfrm>
          </p:grpSpPr>
          <p:sp>
            <p:nvSpPr>
              <p:cNvPr id="11" name="Freeform 11"/>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2" name="TextBox 12"/>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33</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030028" y="2954632"/>
            <a:ext cx="16953725" cy="592314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(1)  Encode categorical variables.</a:t>
            </a:r>
          </a:p>
          <a:p>
            <a:pPr algn="l">
              <a:lnSpc>
                <a:spcPts val="5852"/>
              </a:lnSpc>
            </a:pPr>
            <a:r>
              <a:rPr lang="en-US" sz="4180">
                <a:solidFill>
                  <a:srgbClr val="000000"/>
                </a:solidFill>
                <a:latin typeface="Alatsi Bold"/>
              </a:rPr>
              <a:t>(2) Drop Arrival delay in minutes column</a:t>
            </a:r>
          </a:p>
          <a:p>
            <a:pPr algn="l">
              <a:lnSpc>
                <a:spcPts val="5852"/>
              </a:lnSpc>
            </a:pPr>
            <a:r>
              <a:rPr lang="en-US" sz="4180">
                <a:solidFill>
                  <a:srgbClr val="000000"/>
                </a:solidFill>
                <a:latin typeface="Alatsi Bold"/>
              </a:rPr>
              <a:t>(3) Drop unnecessary columns (columns that don’t affect satisfaction) </a:t>
            </a:r>
          </a:p>
          <a:p>
            <a:pPr algn="l">
              <a:lnSpc>
                <a:spcPts val="5852"/>
              </a:lnSpc>
            </a:pPr>
            <a:r>
              <a:rPr lang="en-US" sz="4180">
                <a:solidFill>
                  <a:srgbClr val="000000"/>
                </a:solidFill>
                <a:latin typeface="Alatsi Bold"/>
              </a:rPr>
              <a:t>[Gender, Gate location, Departure/Arrival time convenient] </a:t>
            </a:r>
          </a:p>
          <a:p>
            <a:pPr algn="l">
              <a:lnSpc>
                <a:spcPts val="5852"/>
              </a:lnSpc>
            </a:pPr>
            <a:r>
              <a:rPr lang="en-US" sz="4180">
                <a:solidFill>
                  <a:srgbClr val="000000"/>
                </a:solidFill>
                <a:latin typeface="Alatsi Bold"/>
              </a:rPr>
              <a:t>(4) Apply grouping on features with continuous variables</a:t>
            </a:r>
          </a:p>
          <a:p>
            <a:pPr algn="l">
              <a:lnSpc>
                <a:spcPts val="5852"/>
              </a:lnSpc>
            </a:pPr>
            <a:r>
              <a:rPr lang="en-US" sz="4180">
                <a:solidFill>
                  <a:srgbClr val="000000"/>
                </a:solidFill>
                <a:latin typeface="Alatsi Bold"/>
              </a:rPr>
              <a:t>(5) Standardization: scaling features by subtracting the mean and then    dividing by the standard deviation. </a:t>
            </a:r>
          </a:p>
          <a:p>
            <a:pPr algn="l">
              <a:lnSpc>
                <a:spcPts val="5852"/>
              </a:lnSpc>
            </a:pPr>
            <a:r>
              <a:rPr lang="en-US" sz="4180">
                <a:solidFill>
                  <a:srgbClr val="000000"/>
                </a:solidFill>
                <a:latin typeface="Alatsi Bold"/>
              </a:rPr>
              <a:t>This results in features that have a mean of 0 and a standard deviation of 1. </a:t>
            </a:r>
          </a:p>
        </p:txBody>
      </p:sp>
      <p:sp>
        <p:nvSpPr>
          <p:cNvPr id="3" name="Freeform 3"/>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PREPROCESSING</a:t>
            </a:r>
          </a:p>
        </p:txBody>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34</a:t>
              </a:r>
            </a:p>
          </p:txBody>
        </p:sp>
      </p:grpSp>
      <p:sp>
        <p:nvSpPr>
          <p:cNvPr id="10" name="Freeform 10"/>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58591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35</a:t>
              </a:r>
            </a:p>
          </p:txBody>
        </p:sp>
      </p:grpSp>
      <p:sp>
        <p:nvSpPr>
          <p:cNvPr id="7" name="Freeform 7"/>
          <p:cNvSpPr/>
          <p:nvPr/>
        </p:nvSpPr>
        <p:spPr>
          <a:xfrm>
            <a:off x="3090465" y="1549205"/>
            <a:ext cx="10302084" cy="7709624"/>
          </a:xfrm>
          <a:custGeom>
            <a:avLst/>
            <a:gdLst/>
            <a:ahLst/>
            <a:cxnLst/>
            <a:rect l="l" t="t" r="r" b="b"/>
            <a:pathLst>
              <a:path w="10302084" h="7709624">
                <a:moveTo>
                  <a:pt x="0" y="0"/>
                </a:moveTo>
                <a:lnTo>
                  <a:pt x="10302084" y="0"/>
                </a:lnTo>
                <a:lnTo>
                  <a:pt x="10302084" y="7709624"/>
                </a:lnTo>
                <a:lnTo>
                  <a:pt x="0" y="7709624"/>
                </a:lnTo>
                <a:lnTo>
                  <a:pt x="0" y="0"/>
                </a:lnTo>
                <a:close/>
              </a:path>
            </a:pathLst>
          </a:custGeom>
          <a:blipFill>
            <a:blip r:embed="rId2"/>
            <a:stretch>
              <a:fillRect l="-51680" t="-47135" r="-58653" b="-10961"/>
            </a:stretch>
          </a:blipFill>
        </p:spPr>
      </p:sp>
      <p:sp>
        <p:nvSpPr>
          <p:cNvPr id="8" name="TextBox 8"/>
          <p:cNvSpPr txBox="1"/>
          <p:nvPr/>
        </p:nvSpPr>
        <p:spPr>
          <a:xfrm>
            <a:off x="1651488" y="166056"/>
            <a:ext cx="13180039" cy="1217289"/>
          </a:xfrm>
          <a:prstGeom prst="rect">
            <a:avLst/>
          </a:prstGeom>
        </p:spPr>
        <p:txBody>
          <a:bodyPr lIns="0" tIns="0" rIns="0" bIns="0" rtlCol="0" anchor="t">
            <a:spAutoFit/>
          </a:bodyPr>
          <a:lstStyle/>
          <a:p>
            <a:pPr algn="ctr">
              <a:lnSpc>
                <a:spcPts val="10080"/>
              </a:lnSpc>
            </a:pPr>
            <a:r>
              <a:rPr lang="en-US" sz="7200">
                <a:solidFill>
                  <a:srgbClr val="000000"/>
                </a:solidFill>
                <a:latin typeface="Alatsi Bold"/>
              </a:rPr>
              <a:t>MODEL BUILDING &amp; EVALUATION</a:t>
            </a:r>
          </a:p>
        </p:txBody>
      </p:sp>
      <p:sp>
        <p:nvSpPr>
          <p:cNvPr id="9" name="TextBox 9"/>
          <p:cNvSpPr txBox="1"/>
          <p:nvPr/>
        </p:nvSpPr>
        <p:spPr>
          <a:xfrm>
            <a:off x="2895315" y="9354079"/>
            <a:ext cx="11427172" cy="597266"/>
          </a:xfrm>
          <a:prstGeom prst="rect">
            <a:avLst/>
          </a:prstGeom>
        </p:spPr>
        <p:txBody>
          <a:bodyPr lIns="0" tIns="0" rIns="0" bIns="0" rtlCol="0" anchor="t">
            <a:spAutoFit/>
          </a:bodyPr>
          <a:lstStyle/>
          <a:p>
            <a:pPr algn="ctr">
              <a:lnSpc>
                <a:spcPts val="4879"/>
              </a:lnSpc>
              <a:spcBef>
                <a:spcPct val="0"/>
              </a:spcBef>
            </a:pPr>
            <a:r>
              <a:rPr lang="en-US" sz="3485" u="sng">
                <a:solidFill>
                  <a:srgbClr val="A8625F"/>
                </a:solidFill>
                <a:latin typeface="Alatsi Bold"/>
              </a:rPr>
              <a:t>CatBoost</a:t>
            </a:r>
            <a:r>
              <a:rPr lang="en-US" sz="3485">
                <a:solidFill>
                  <a:srgbClr val="000000"/>
                </a:solidFill>
                <a:latin typeface="Alatsi Bold"/>
              </a:rPr>
              <a:t>  achieved the highest F1 Score &amp; Balanced Accuracy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429757" y="3038367"/>
            <a:ext cx="8115300" cy="6050596"/>
            <a:chOff x="0" y="0"/>
            <a:chExt cx="2965984" cy="2211375"/>
          </a:xfrm>
        </p:grpSpPr>
        <p:sp>
          <p:nvSpPr>
            <p:cNvPr id="3" name="Freeform 3"/>
            <p:cNvSpPr/>
            <p:nvPr/>
          </p:nvSpPr>
          <p:spPr>
            <a:xfrm>
              <a:off x="0" y="0"/>
              <a:ext cx="2965984" cy="2211375"/>
            </a:xfrm>
            <a:custGeom>
              <a:avLst/>
              <a:gdLst/>
              <a:ahLst/>
              <a:cxnLst/>
              <a:rect l="l" t="t" r="r" b="b"/>
              <a:pathLst>
                <a:path w="2965984" h="2211375">
                  <a:moveTo>
                    <a:pt x="48654" y="0"/>
                  </a:moveTo>
                  <a:lnTo>
                    <a:pt x="2917331" y="0"/>
                  </a:lnTo>
                  <a:cubicBezTo>
                    <a:pt x="2944201" y="0"/>
                    <a:pt x="2965984" y="21783"/>
                    <a:pt x="2965984" y="48654"/>
                  </a:cubicBezTo>
                  <a:lnTo>
                    <a:pt x="2965984" y="2162722"/>
                  </a:lnTo>
                  <a:cubicBezTo>
                    <a:pt x="2965984" y="2189592"/>
                    <a:pt x="2944201" y="2211375"/>
                    <a:pt x="2917331" y="2211375"/>
                  </a:cubicBezTo>
                  <a:lnTo>
                    <a:pt x="48654" y="2211375"/>
                  </a:lnTo>
                  <a:cubicBezTo>
                    <a:pt x="21783" y="2211375"/>
                    <a:pt x="0" y="2189592"/>
                    <a:pt x="0" y="2162722"/>
                  </a:cubicBezTo>
                  <a:lnTo>
                    <a:pt x="0" y="48654"/>
                  </a:lnTo>
                  <a:cubicBezTo>
                    <a:pt x="0" y="21783"/>
                    <a:pt x="21783" y="0"/>
                    <a:pt x="48654" y="0"/>
                  </a:cubicBezTo>
                  <a:close/>
                </a:path>
              </a:pathLst>
            </a:custGeom>
            <a:solidFill>
              <a:srgbClr val="E9C7C6"/>
            </a:solidFill>
          </p:spPr>
        </p:sp>
        <p:sp>
          <p:nvSpPr>
            <p:cNvPr id="4" name="TextBox 4"/>
            <p:cNvSpPr txBox="1"/>
            <p:nvPr/>
          </p:nvSpPr>
          <p:spPr>
            <a:xfrm>
              <a:off x="0" y="-57150"/>
              <a:ext cx="2965984" cy="2268525"/>
            </a:xfrm>
            <a:prstGeom prst="rect">
              <a:avLst/>
            </a:prstGeom>
          </p:spPr>
          <p:txBody>
            <a:bodyPr lIns="50800" tIns="50800" rIns="50800" bIns="50800" rtlCol="0" anchor="ctr"/>
            <a:lstStyle/>
            <a:p>
              <a:pPr marL="561336" lvl="1" indent="-280668" algn="l">
                <a:lnSpc>
                  <a:spcPts val="3639"/>
                </a:lnSpc>
                <a:buFont typeface="Arial"/>
                <a:buChar char="•"/>
              </a:pPr>
              <a:r>
                <a:rPr lang="en-US" sz="2599">
                  <a:solidFill>
                    <a:srgbClr val="000000"/>
                  </a:solidFill>
                  <a:latin typeface="Alatsi"/>
                </a:rPr>
                <a:t>Multi Nominal Naive Bayes without applying grouping on features with continuous variables from sklearn:  </a:t>
              </a:r>
            </a:p>
            <a:p>
              <a:pPr algn="l">
                <a:lnSpc>
                  <a:spcPts val="3219"/>
                </a:lnSpc>
              </a:pPr>
              <a:endParaRPr lang="en-US" sz="2599">
                <a:solidFill>
                  <a:srgbClr val="000000"/>
                </a:solidFill>
                <a:latin typeface="Alatsi"/>
              </a:endParaRPr>
            </a:p>
            <a:p>
              <a:pPr marL="993135" lvl="2" indent="-331045" algn="l">
                <a:lnSpc>
                  <a:spcPts val="3219"/>
                </a:lnSpc>
                <a:buFont typeface="Arial"/>
                <a:buChar char="⚬"/>
              </a:pPr>
              <a:r>
                <a:rPr lang="en-US" sz="2299">
                  <a:solidFill>
                    <a:srgbClr val="000000"/>
                  </a:solidFill>
                  <a:latin typeface="Alatsi"/>
                </a:rPr>
                <a:t>Balanced Accuracy: 0.8741036230929793 </a:t>
              </a:r>
            </a:p>
            <a:p>
              <a:pPr marL="993135" lvl="2" indent="-331045" algn="l">
                <a:lnSpc>
                  <a:spcPts val="3219"/>
                </a:lnSpc>
                <a:buFont typeface="Arial"/>
                <a:buChar char="⚬"/>
              </a:pPr>
              <a:r>
                <a:rPr lang="en-US" sz="2299">
                  <a:solidFill>
                    <a:srgbClr val="000000"/>
                  </a:solidFill>
                  <a:latin typeface="Alatsi"/>
                </a:rPr>
                <a:t>Training Accuracy: 0.7680455035417308 </a:t>
              </a:r>
            </a:p>
            <a:p>
              <a:pPr marL="993135" lvl="2" indent="-331045" algn="l">
                <a:lnSpc>
                  <a:spcPts val="3219"/>
                </a:lnSpc>
                <a:buFont typeface="Arial"/>
                <a:buChar char="⚬"/>
              </a:pPr>
              <a:r>
                <a:rPr lang="en-US" sz="2299">
                  <a:solidFill>
                    <a:srgbClr val="000000"/>
                  </a:solidFill>
                  <a:latin typeface="Alatsi"/>
                </a:rPr>
                <a:t>Testing Accuracy: 0.7649034093153716 </a:t>
              </a:r>
            </a:p>
            <a:p>
              <a:pPr marL="993135" lvl="2" indent="-331045" algn="l">
                <a:lnSpc>
                  <a:spcPts val="3219"/>
                </a:lnSpc>
                <a:buFont typeface="Arial"/>
                <a:buChar char="⚬"/>
              </a:pPr>
              <a:r>
                <a:rPr lang="en-US" sz="2299">
                  <a:solidFill>
                    <a:srgbClr val="000000"/>
                  </a:solidFill>
                  <a:latin typeface="Alatsi"/>
                </a:rPr>
                <a:t>Validation Accuracy: 0.7680455332217699 </a:t>
              </a:r>
            </a:p>
            <a:p>
              <a:pPr marL="993135" lvl="2" indent="-331045" algn="l">
                <a:lnSpc>
                  <a:spcPts val="3219"/>
                </a:lnSpc>
                <a:buFont typeface="Arial"/>
                <a:buChar char="⚬"/>
              </a:pPr>
              <a:r>
                <a:rPr lang="en-US" sz="2299">
                  <a:solidFill>
                    <a:srgbClr val="000000"/>
                  </a:solidFill>
                  <a:latin typeface="Alatsi"/>
                </a:rPr>
                <a:t>F1 Score: 0.7330791657322269 </a:t>
              </a:r>
            </a:p>
            <a:p>
              <a:pPr marL="993135" lvl="2" indent="-331045" algn="l">
                <a:lnSpc>
                  <a:spcPts val="3219"/>
                </a:lnSpc>
                <a:buFont typeface="Arial"/>
                <a:buChar char="⚬"/>
              </a:pPr>
              <a:r>
                <a:rPr lang="en-US" sz="2299">
                  <a:solidFill>
                    <a:srgbClr val="000000"/>
                  </a:solidFill>
                  <a:latin typeface="Alatsi"/>
                </a:rPr>
                <a:t>Precision: 0.7187335092348285 </a:t>
              </a:r>
            </a:p>
            <a:p>
              <a:pPr marL="993135" lvl="2" indent="-331045" algn="l">
                <a:lnSpc>
                  <a:spcPts val="3219"/>
                </a:lnSpc>
                <a:buFont typeface="Arial"/>
                <a:buChar char="⚬"/>
              </a:pPr>
              <a:r>
                <a:rPr lang="en-US" sz="2299">
                  <a:solidFill>
                    <a:srgbClr val="000000"/>
                  </a:solidFill>
                  <a:latin typeface="Alatsi"/>
                </a:rPr>
                <a:t>Recall: 0.7480091533180778 </a:t>
              </a:r>
            </a:p>
            <a:p>
              <a:pPr algn="l">
                <a:lnSpc>
                  <a:spcPts val="3219"/>
                </a:lnSpc>
              </a:pPr>
              <a:endParaRPr lang="en-US" sz="2299">
                <a:solidFill>
                  <a:srgbClr val="000000"/>
                </a:solidFill>
                <a:latin typeface="Alatsi"/>
              </a:endParaRPr>
            </a:p>
            <a:p>
              <a:pPr algn="l">
                <a:lnSpc>
                  <a:spcPts val="3219"/>
                </a:lnSpc>
              </a:pPr>
              <a:endParaRPr lang="en-US" sz="2299">
                <a:solidFill>
                  <a:srgbClr val="000000"/>
                </a:solidFill>
                <a:latin typeface="Alatsi"/>
              </a:endParaRPr>
            </a:p>
            <a:p>
              <a:pPr algn="l">
                <a:lnSpc>
                  <a:spcPts val="3219"/>
                </a:lnSpc>
              </a:pPr>
              <a:endParaRPr lang="en-US" sz="2299">
                <a:solidFill>
                  <a:srgbClr val="000000"/>
                </a:solidFill>
                <a:latin typeface="Alatsi"/>
              </a:endParaRPr>
            </a:p>
          </p:txBody>
        </p:sp>
      </p:grpSp>
      <p:grpSp>
        <p:nvGrpSpPr>
          <p:cNvPr id="5" name="Group 5"/>
          <p:cNvGrpSpPr/>
          <p:nvPr/>
        </p:nvGrpSpPr>
        <p:grpSpPr>
          <a:xfrm>
            <a:off x="8866350" y="3083494"/>
            <a:ext cx="8931967" cy="5605419"/>
            <a:chOff x="0" y="0"/>
            <a:chExt cx="4261085" cy="2674121"/>
          </a:xfrm>
        </p:grpSpPr>
        <p:sp>
          <p:nvSpPr>
            <p:cNvPr id="6" name="Freeform 6"/>
            <p:cNvSpPr/>
            <p:nvPr/>
          </p:nvSpPr>
          <p:spPr>
            <a:xfrm>
              <a:off x="0" y="0"/>
              <a:ext cx="4261084" cy="2674121"/>
            </a:xfrm>
            <a:custGeom>
              <a:avLst/>
              <a:gdLst/>
              <a:ahLst/>
              <a:cxnLst/>
              <a:rect l="l" t="t" r="r" b="b"/>
              <a:pathLst>
                <a:path w="4261084" h="2674121">
                  <a:moveTo>
                    <a:pt x="44205" y="0"/>
                  </a:moveTo>
                  <a:lnTo>
                    <a:pt x="4216879" y="0"/>
                  </a:lnTo>
                  <a:cubicBezTo>
                    <a:pt x="4241293" y="0"/>
                    <a:pt x="4261084" y="19791"/>
                    <a:pt x="4261084" y="44205"/>
                  </a:cubicBezTo>
                  <a:lnTo>
                    <a:pt x="4261084" y="2629916"/>
                  </a:lnTo>
                  <a:cubicBezTo>
                    <a:pt x="4261084" y="2641640"/>
                    <a:pt x="4256427" y="2652884"/>
                    <a:pt x="4248137" y="2661174"/>
                  </a:cubicBezTo>
                  <a:cubicBezTo>
                    <a:pt x="4239847" y="2669464"/>
                    <a:pt x="4228604" y="2674121"/>
                    <a:pt x="4216879" y="2674121"/>
                  </a:cubicBezTo>
                  <a:lnTo>
                    <a:pt x="44205" y="2674121"/>
                  </a:lnTo>
                  <a:cubicBezTo>
                    <a:pt x="32481" y="2674121"/>
                    <a:pt x="21237" y="2669464"/>
                    <a:pt x="12947" y="2661174"/>
                  </a:cubicBezTo>
                  <a:cubicBezTo>
                    <a:pt x="4657" y="2652884"/>
                    <a:pt x="0" y="2641640"/>
                    <a:pt x="0" y="2629916"/>
                  </a:cubicBezTo>
                  <a:lnTo>
                    <a:pt x="0" y="44205"/>
                  </a:lnTo>
                  <a:cubicBezTo>
                    <a:pt x="0" y="32481"/>
                    <a:pt x="4657" y="21237"/>
                    <a:pt x="12947" y="12947"/>
                  </a:cubicBezTo>
                  <a:cubicBezTo>
                    <a:pt x="21237" y="4657"/>
                    <a:pt x="32481" y="0"/>
                    <a:pt x="44205" y="0"/>
                  </a:cubicBezTo>
                  <a:close/>
                </a:path>
              </a:pathLst>
            </a:custGeom>
            <a:solidFill>
              <a:srgbClr val="CDDCE9"/>
            </a:solidFill>
          </p:spPr>
        </p:sp>
        <p:sp>
          <p:nvSpPr>
            <p:cNvPr id="7" name="TextBox 7"/>
            <p:cNvSpPr txBox="1"/>
            <p:nvPr/>
          </p:nvSpPr>
          <p:spPr>
            <a:xfrm>
              <a:off x="0" y="-57150"/>
              <a:ext cx="4261085" cy="2731271"/>
            </a:xfrm>
            <a:prstGeom prst="rect">
              <a:avLst/>
            </a:prstGeom>
          </p:spPr>
          <p:txBody>
            <a:bodyPr lIns="50800" tIns="50800" rIns="50800" bIns="50800" rtlCol="0" anchor="ctr"/>
            <a:lstStyle/>
            <a:p>
              <a:pPr marL="582925" lvl="1" indent="-291463" algn="l">
                <a:lnSpc>
                  <a:spcPts val="3779"/>
                </a:lnSpc>
                <a:buFont typeface="Arial"/>
                <a:buChar char="•"/>
              </a:pPr>
              <a:r>
                <a:rPr lang="en-US" sz="2699">
                  <a:solidFill>
                    <a:srgbClr val="000000"/>
                  </a:solidFill>
                  <a:latin typeface="Alatsi"/>
                </a:rPr>
                <a:t>Multi Nominal Naive Bayes with applying grouping on features with continuous variables from sklearn: </a:t>
              </a:r>
            </a:p>
            <a:p>
              <a:pPr algn="l">
                <a:lnSpc>
                  <a:spcPts val="3219"/>
                </a:lnSpc>
              </a:pPr>
              <a:endParaRPr lang="en-US" sz="2699">
                <a:solidFill>
                  <a:srgbClr val="000000"/>
                </a:solidFill>
                <a:latin typeface="Alatsi"/>
              </a:endParaRPr>
            </a:p>
            <a:p>
              <a:pPr marL="993135" lvl="2" indent="-331045" algn="l">
                <a:lnSpc>
                  <a:spcPts val="3219"/>
                </a:lnSpc>
                <a:buFont typeface="Arial"/>
                <a:buChar char="⚬"/>
              </a:pPr>
              <a:r>
                <a:rPr lang="en-US" sz="2299">
                  <a:solidFill>
                    <a:srgbClr val="000000"/>
                  </a:solidFill>
                  <a:latin typeface="Alatsi"/>
                </a:rPr>
                <a:t>Balanced Accuracy: 0.8660401815904305 </a:t>
              </a:r>
            </a:p>
            <a:p>
              <a:pPr marL="993135" lvl="2" indent="-331045" algn="l">
                <a:lnSpc>
                  <a:spcPts val="3219"/>
                </a:lnSpc>
                <a:buFont typeface="Arial"/>
                <a:buChar char="⚬"/>
              </a:pPr>
              <a:r>
                <a:rPr lang="en-US" sz="2299">
                  <a:solidFill>
                    <a:srgbClr val="000000"/>
                  </a:solidFill>
                  <a:latin typeface="Alatsi"/>
                </a:rPr>
                <a:t>Training Accuracy: 0.7687865722205113 </a:t>
              </a:r>
            </a:p>
            <a:p>
              <a:pPr marL="993135" lvl="2" indent="-331045" algn="l">
                <a:lnSpc>
                  <a:spcPts val="3219"/>
                </a:lnSpc>
                <a:buFont typeface="Arial"/>
                <a:buChar char="⚬"/>
              </a:pPr>
              <a:r>
                <a:rPr lang="en-US" sz="2299">
                  <a:solidFill>
                    <a:srgbClr val="000000"/>
                  </a:solidFill>
                  <a:latin typeface="Alatsi"/>
                </a:rPr>
                <a:t>Testing Accuracy: 0.7656145063801209 </a:t>
              </a:r>
            </a:p>
            <a:p>
              <a:pPr marL="993135" lvl="2" indent="-331045" algn="l">
                <a:lnSpc>
                  <a:spcPts val="3219"/>
                </a:lnSpc>
                <a:buFont typeface="Arial"/>
                <a:buChar char="⚬"/>
              </a:pPr>
              <a:r>
                <a:rPr lang="en-US" sz="2299">
                  <a:solidFill>
                    <a:srgbClr val="000000"/>
                  </a:solidFill>
                  <a:latin typeface="Alatsi"/>
                </a:rPr>
                <a:t>Validation Accuracy: 0.7687288538824919 </a:t>
              </a:r>
            </a:p>
            <a:p>
              <a:pPr marL="993135" lvl="2" indent="-331045" algn="l">
                <a:lnSpc>
                  <a:spcPts val="3219"/>
                </a:lnSpc>
                <a:buFont typeface="Arial"/>
                <a:buChar char="⚬"/>
              </a:pPr>
              <a:r>
                <a:rPr lang="en-US" sz="2299">
                  <a:solidFill>
                    <a:srgbClr val="000000"/>
                  </a:solidFill>
                  <a:latin typeface="Alatsi"/>
                </a:rPr>
                <a:t>F1 Score: 0.7336236699142458 </a:t>
              </a:r>
            </a:p>
            <a:p>
              <a:pPr marL="993135" lvl="2" indent="-331045" algn="l">
                <a:lnSpc>
                  <a:spcPts val="3219"/>
                </a:lnSpc>
                <a:buFont typeface="Arial"/>
                <a:buChar char="⚬"/>
              </a:pPr>
              <a:r>
                <a:rPr lang="en-US" sz="2299">
                  <a:solidFill>
                    <a:srgbClr val="000000"/>
                  </a:solidFill>
                  <a:latin typeface="Alatsi"/>
                </a:rPr>
                <a:t>Precision: 0.7199506520972858 </a:t>
              </a:r>
            </a:p>
            <a:p>
              <a:pPr marL="993135" lvl="2" indent="-331045" algn="l">
                <a:lnSpc>
                  <a:spcPts val="3219"/>
                </a:lnSpc>
                <a:buFont typeface="Arial"/>
                <a:buChar char="⚬"/>
              </a:pPr>
              <a:r>
                <a:rPr lang="en-US" sz="2299">
                  <a:solidFill>
                    <a:srgbClr val="000000"/>
                  </a:solidFill>
                  <a:latin typeface="Alatsi"/>
                </a:rPr>
                <a:t>Recall: 0.7478260869565218 </a:t>
              </a:r>
            </a:p>
            <a:p>
              <a:pPr algn="l">
                <a:lnSpc>
                  <a:spcPts val="3219"/>
                </a:lnSpc>
              </a:pPr>
              <a:endParaRPr lang="en-US" sz="2299">
                <a:solidFill>
                  <a:srgbClr val="000000"/>
                </a:solidFill>
                <a:latin typeface="Alatsi"/>
              </a:endParaRPr>
            </a:p>
            <a:p>
              <a:pPr algn="ctr">
                <a:lnSpc>
                  <a:spcPts val="3219"/>
                </a:lnSpc>
              </a:pPr>
              <a:endParaRPr lang="en-US" sz="2299">
                <a:solidFill>
                  <a:srgbClr val="000000"/>
                </a:solidFill>
                <a:latin typeface="Alatsi"/>
              </a:endParaRPr>
            </a:p>
          </p:txBody>
        </p:sp>
      </p:grpSp>
      <p:sp>
        <p:nvSpPr>
          <p:cNvPr id="8" name="TextBox 8"/>
          <p:cNvSpPr txBox="1"/>
          <p:nvPr/>
        </p:nvSpPr>
        <p:spPr>
          <a:xfrm>
            <a:off x="4817448" y="536621"/>
            <a:ext cx="7455218" cy="1450970"/>
          </a:xfrm>
          <a:prstGeom prst="rect">
            <a:avLst/>
          </a:prstGeom>
        </p:spPr>
        <p:txBody>
          <a:bodyPr lIns="0" tIns="0" rIns="0" bIns="0" rtlCol="0" anchor="t">
            <a:spAutoFit/>
          </a:bodyPr>
          <a:lstStyle/>
          <a:p>
            <a:pPr algn="ctr">
              <a:lnSpc>
                <a:spcPts val="11900"/>
              </a:lnSpc>
            </a:pPr>
            <a:r>
              <a:rPr lang="en-US" sz="8500">
                <a:solidFill>
                  <a:srgbClr val="000000"/>
                </a:solidFill>
                <a:latin typeface="Alatsi"/>
              </a:rPr>
              <a:t>NB from sklearn</a:t>
            </a:r>
          </a:p>
        </p:txBody>
      </p:sp>
      <p:grpSp>
        <p:nvGrpSpPr>
          <p:cNvPr id="9" name="Group 9"/>
          <p:cNvGrpSpPr/>
          <p:nvPr/>
        </p:nvGrpSpPr>
        <p:grpSpPr>
          <a:xfrm>
            <a:off x="15859155" y="0"/>
            <a:ext cx="1562612" cy="1673225"/>
            <a:chOff x="0" y="0"/>
            <a:chExt cx="2083482" cy="2230967"/>
          </a:xfrm>
        </p:grpSpPr>
        <p:grpSp>
          <p:nvGrpSpPr>
            <p:cNvPr id="10" name="Group 10"/>
            <p:cNvGrpSpPr/>
            <p:nvPr/>
          </p:nvGrpSpPr>
          <p:grpSpPr>
            <a:xfrm>
              <a:off x="75599" y="0"/>
              <a:ext cx="1932284" cy="2230967"/>
              <a:chOff x="0" y="0"/>
              <a:chExt cx="703982" cy="812800"/>
            </a:xfrm>
          </p:grpSpPr>
          <p:sp>
            <p:nvSpPr>
              <p:cNvPr id="11" name="Freeform 11"/>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2" name="TextBox 12"/>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36</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791340" y="3039456"/>
            <a:ext cx="14705320" cy="443724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This study and its findings will help the airline companies to identify the gaps on their service quality and to improve it in future by segregating the important factors. It will mainly help in finding out what are the areas of improvement should be considered and what not in order to increase the customer satisfaction.</a:t>
            </a:r>
          </a:p>
        </p:txBody>
      </p:sp>
      <p:sp>
        <p:nvSpPr>
          <p:cNvPr id="3" name="TextBox 3"/>
          <p:cNvSpPr txBox="1"/>
          <p:nvPr/>
        </p:nvSpPr>
        <p:spPr>
          <a:xfrm>
            <a:off x="5702946" y="8800282"/>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Bold"/>
              </a:rPr>
              <a:t>Cairo University | 2024</a:t>
            </a:r>
          </a:p>
        </p:txBody>
      </p:sp>
      <p:sp>
        <p:nvSpPr>
          <p:cNvPr id="4" name="AutoShape 4"/>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5" name="Freeform 5"/>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7" name="TextBox 7"/>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MOTIVATION</a:t>
            </a:r>
          </a:p>
        </p:txBody>
      </p:sp>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a:t>
              </a:r>
            </a:p>
          </p:txBody>
        </p:sp>
      </p:grpSp>
      <p:sp>
        <p:nvSpPr>
          <p:cNvPr id="13" name="Freeform 13"/>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755542" y="3315360"/>
            <a:ext cx="8115300" cy="5189219"/>
            <a:chOff x="0" y="0"/>
            <a:chExt cx="2965984" cy="1896558"/>
          </a:xfrm>
        </p:grpSpPr>
        <p:sp>
          <p:nvSpPr>
            <p:cNvPr id="3" name="Freeform 3"/>
            <p:cNvSpPr/>
            <p:nvPr/>
          </p:nvSpPr>
          <p:spPr>
            <a:xfrm>
              <a:off x="0" y="0"/>
              <a:ext cx="2965984" cy="1896558"/>
            </a:xfrm>
            <a:custGeom>
              <a:avLst/>
              <a:gdLst/>
              <a:ahLst/>
              <a:cxnLst/>
              <a:rect l="l" t="t" r="r" b="b"/>
              <a:pathLst>
                <a:path w="2965984" h="1896558">
                  <a:moveTo>
                    <a:pt x="48654" y="0"/>
                  </a:moveTo>
                  <a:lnTo>
                    <a:pt x="2917331" y="0"/>
                  </a:lnTo>
                  <a:cubicBezTo>
                    <a:pt x="2944201" y="0"/>
                    <a:pt x="2965984" y="21783"/>
                    <a:pt x="2965984" y="48654"/>
                  </a:cubicBezTo>
                  <a:lnTo>
                    <a:pt x="2965984" y="1847905"/>
                  </a:lnTo>
                  <a:cubicBezTo>
                    <a:pt x="2965984" y="1874775"/>
                    <a:pt x="2944201" y="1896558"/>
                    <a:pt x="2917331" y="1896558"/>
                  </a:cubicBezTo>
                  <a:lnTo>
                    <a:pt x="48654" y="1896558"/>
                  </a:lnTo>
                  <a:cubicBezTo>
                    <a:pt x="21783" y="1896558"/>
                    <a:pt x="0" y="1874775"/>
                    <a:pt x="0" y="1847905"/>
                  </a:cubicBezTo>
                  <a:lnTo>
                    <a:pt x="0" y="48654"/>
                  </a:lnTo>
                  <a:cubicBezTo>
                    <a:pt x="0" y="21783"/>
                    <a:pt x="21783" y="0"/>
                    <a:pt x="48654" y="0"/>
                  </a:cubicBezTo>
                  <a:close/>
                </a:path>
              </a:pathLst>
            </a:custGeom>
            <a:solidFill>
              <a:srgbClr val="E9C7C6"/>
            </a:solidFill>
          </p:spPr>
        </p:sp>
        <p:sp>
          <p:nvSpPr>
            <p:cNvPr id="4" name="TextBox 4"/>
            <p:cNvSpPr txBox="1"/>
            <p:nvPr/>
          </p:nvSpPr>
          <p:spPr>
            <a:xfrm>
              <a:off x="0" y="-47625"/>
              <a:ext cx="2965984" cy="1944183"/>
            </a:xfrm>
            <a:prstGeom prst="rect">
              <a:avLst/>
            </a:prstGeom>
          </p:spPr>
          <p:txBody>
            <a:bodyPr lIns="50800" tIns="50800" rIns="50800" bIns="50800" rtlCol="0" anchor="ctr"/>
            <a:lstStyle/>
            <a:p>
              <a:pPr marL="539746" lvl="1" indent="-269873" algn="l">
                <a:lnSpc>
                  <a:spcPts val="3499"/>
                </a:lnSpc>
                <a:buFont typeface="Arial"/>
                <a:buChar char="•"/>
              </a:pPr>
              <a:r>
                <a:rPr lang="en-US" sz="2499">
                  <a:solidFill>
                    <a:srgbClr val="000000"/>
                  </a:solidFill>
                  <a:latin typeface="Alatsi"/>
                </a:rPr>
                <a:t>Multi Nominal Naive Bayes without applying grouping on features with continuous variables from scratch using map reduce: </a:t>
              </a:r>
            </a:p>
            <a:p>
              <a:pPr algn="l">
                <a:lnSpc>
                  <a:spcPts val="3219"/>
                </a:lnSpc>
              </a:pPr>
              <a:endParaRPr lang="en-US" sz="2499">
                <a:solidFill>
                  <a:srgbClr val="000000"/>
                </a:solidFill>
                <a:latin typeface="Alatsi"/>
              </a:endParaRPr>
            </a:p>
            <a:p>
              <a:pPr marL="993135" lvl="2" indent="-331045" algn="l">
                <a:lnSpc>
                  <a:spcPts val="3219"/>
                </a:lnSpc>
                <a:buFont typeface="Arial"/>
                <a:buChar char="⚬"/>
              </a:pPr>
              <a:r>
                <a:rPr lang="en-US" sz="2299">
                  <a:solidFill>
                    <a:srgbClr val="000000"/>
                  </a:solidFill>
                  <a:latin typeface="Alatsi"/>
                </a:rPr>
                <a:t>Balanced Accuracy: 0.7650422898817919 </a:t>
              </a:r>
            </a:p>
            <a:p>
              <a:pPr marL="993135" lvl="2" indent="-331045" algn="l">
                <a:lnSpc>
                  <a:spcPts val="3219"/>
                </a:lnSpc>
                <a:buFont typeface="Arial"/>
                <a:buChar char="⚬"/>
              </a:pPr>
              <a:r>
                <a:rPr lang="en-US" sz="2299">
                  <a:solidFill>
                    <a:srgbClr val="000000"/>
                  </a:solidFill>
                  <a:latin typeface="Alatsi"/>
                </a:rPr>
                <a:t>Training Accuracy: 0.8885220973206036 </a:t>
              </a:r>
            </a:p>
            <a:p>
              <a:pPr marL="993135" lvl="2" indent="-331045" algn="l">
                <a:lnSpc>
                  <a:spcPts val="3219"/>
                </a:lnSpc>
                <a:buFont typeface="Arial"/>
                <a:buChar char="⚬"/>
              </a:pPr>
              <a:r>
                <a:rPr lang="en-US" sz="2299">
                  <a:solidFill>
                    <a:srgbClr val="000000"/>
                  </a:solidFill>
                  <a:latin typeface="Alatsi"/>
                </a:rPr>
                <a:t>Testing Accuracy: 0.7626516019436653 </a:t>
              </a:r>
            </a:p>
            <a:p>
              <a:pPr marL="993135" lvl="2" indent="-331045" algn="l">
                <a:lnSpc>
                  <a:spcPts val="3219"/>
                </a:lnSpc>
                <a:buFont typeface="Arial"/>
                <a:buChar char="⚬"/>
              </a:pPr>
              <a:r>
                <a:rPr lang="en-US" sz="2299">
                  <a:solidFill>
                    <a:srgbClr val="000000"/>
                  </a:solidFill>
                  <a:latin typeface="Alatsi"/>
                </a:rPr>
                <a:t>f1_score: 0.7399809573271012 </a:t>
              </a:r>
            </a:p>
            <a:p>
              <a:pPr marL="993135" lvl="2" indent="-331045" algn="l">
                <a:lnSpc>
                  <a:spcPts val="3219"/>
                </a:lnSpc>
                <a:buFont typeface="Arial"/>
                <a:buChar char="⚬"/>
              </a:pPr>
              <a:r>
                <a:rPr lang="en-US" sz="2299">
                  <a:solidFill>
                    <a:srgbClr val="000000"/>
                  </a:solidFill>
                  <a:latin typeface="Alatsi"/>
                </a:rPr>
                <a:t>precision: 0.7018307199737296 </a:t>
              </a:r>
            </a:p>
            <a:p>
              <a:pPr marL="993135" lvl="2" indent="-331045" algn="l">
                <a:lnSpc>
                  <a:spcPts val="3219"/>
                </a:lnSpc>
                <a:buFont typeface="Arial"/>
                <a:buChar char="⚬"/>
              </a:pPr>
              <a:r>
                <a:rPr lang="en-US" sz="2299">
                  <a:solidFill>
                    <a:srgbClr val="000000"/>
                  </a:solidFill>
                  <a:latin typeface="Alatsi"/>
                </a:rPr>
                <a:t>recall: 0.7825171624713959 </a:t>
              </a:r>
            </a:p>
            <a:p>
              <a:pPr algn="l">
                <a:lnSpc>
                  <a:spcPts val="3219"/>
                </a:lnSpc>
              </a:pPr>
              <a:endParaRPr lang="en-US" sz="2299">
                <a:solidFill>
                  <a:srgbClr val="000000"/>
                </a:solidFill>
                <a:latin typeface="Alatsi"/>
              </a:endParaRPr>
            </a:p>
            <a:p>
              <a:pPr algn="l">
                <a:lnSpc>
                  <a:spcPts val="3219"/>
                </a:lnSpc>
              </a:pPr>
              <a:endParaRPr lang="en-US" sz="2299">
                <a:solidFill>
                  <a:srgbClr val="000000"/>
                </a:solidFill>
                <a:latin typeface="Alatsi"/>
              </a:endParaRPr>
            </a:p>
          </p:txBody>
        </p:sp>
      </p:grpSp>
      <p:grpSp>
        <p:nvGrpSpPr>
          <p:cNvPr id="5" name="Group 5"/>
          <p:cNvGrpSpPr/>
          <p:nvPr/>
        </p:nvGrpSpPr>
        <p:grpSpPr>
          <a:xfrm>
            <a:off x="9144000" y="3315360"/>
            <a:ext cx="7857188" cy="5095148"/>
            <a:chOff x="0" y="0"/>
            <a:chExt cx="3748350" cy="2430691"/>
          </a:xfrm>
        </p:grpSpPr>
        <p:sp>
          <p:nvSpPr>
            <p:cNvPr id="6" name="Freeform 6"/>
            <p:cNvSpPr/>
            <p:nvPr/>
          </p:nvSpPr>
          <p:spPr>
            <a:xfrm>
              <a:off x="0" y="0"/>
              <a:ext cx="3748350" cy="2430691"/>
            </a:xfrm>
            <a:custGeom>
              <a:avLst/>
              <a:gdLst/>
              <a:ahLst/>
              <a:cxnLst/>
              <a:rect l="l" t="t" r="r" b="b"/>
              <a:pathLst>
                <a:path w="3748350" h="2430691">
                  <a:moveTo>
                    <a:pt x="50252" y="0"/>
                  </a:moveTo>
                  <a:lnTo>
                    <a:pt x="3698098" y="0"/>
                  </a:lnTo>
                  <a:cubicBezTo>
                    <a:pt x="3711426" y="0"/>
                    <a:pt x="3724208" y="5294"/>
                    <a:pt x="3733632" y="14718"/>
                  </a:cubicBezTo>
                  <a:cubicBezTo>
                    <a:pt x="3743056" y="24142"/>
                    <a:pt x="3748350" y="36924"/>
                    <a:pt x="3748350" y="50252"/>
                  </a:cubicBezTo>
                  <a:lnTo>
                    <a:pt x="3748350" y="2380439"/>
                  </a:lnTo>
                  <a:cubicBezTo>
                    <a:pt x="3748350" y="2408193"/>
                    <a:pt x="3725852" y="2430691"/>
                    <a:pt x="3698098" y="2430691"/>
                  </a:cubicBezTo>
                  <a:lnTo>
                    <a:pt x="50252" y="2430691"/>
                  </a:lnTo>
                  <a:cubicBezTo>
                    <a:pt x="36924" y="2430691"/>
                    <a:pt x="24142" y="2425397"/>
                    <a:pt x="14718" y="2415973"/>
                  </a:cubicBezTo>
                  <a:cubicBezTo>
                    <a:pt x="5294" y="2406549"/>
                    <a:pt x="0" y="2393767"/>
                    <a:pt x="0" y="2380439"/>
                  </a:cubicBezTo>
                  <a:lnTo>
                    <a:pt x="0" y="50252"/>
                  </a:lnTo>
                  <a:cubicBezTo>
                    <a:pt x="0" y="36924"/>
                    <a:pt x="5294" y="24142"/>
                    <a:pt x="14718" y="14718"/>
                  </a:cubicBezTo>
                  <a:cubicBezTo>
                    <a:pt x="24142" y="5294"/>
                    <a:pt x="36924" y="0"/>
                    <a:pt x="50252" y="0"/>
                  </a:cubicBezTo>
                  <a:close/>
                </a:path>
              </a:pathLst>
            </a:custGeom>
            <a:solidFill>
              <a:srgbClr val="CDDCE9"/>
            </a:solidFill>
          </p:spPr>
        </p:sp>
        <p:sp>
          <p:nvSpPr>
            <p:cNvPr id="7" name="TextBox 7"/>
            <p:cNvSpPr txBox="1"/>
            <p:nvPr/>
          </p:nvSpPr>
          <p:spPr>
            <a:xfrm>
              <a:off x="0" y="-47625"/>
              <a:ext cx="3748350" cy="2478316"/>
            </a:xfrm>
            <a:prstGeom prst="rect">
              <a:avLst/>
            </a:prstGeom>
          </p:spPr>
          <p:txBody>
            <a:bodyPr lIns="50800" tIns="50800" rIns="50800" bIns="50800" rtlCol="0" anchor="ctr"/>
            <a:lstStyle/>
            <a:p>
              <a:pPr marL="539746" lvl="1" indent="-269873" algn="l">
                <a:lnSpc>
                  <a:spcPts val="3499"/>
                </a:lnSpc>
                <a:buFont typeface="Arial"/>
                <a:buChar char="•"/>
              </a:pPr>
              <a:r>
                <a:rPr lang="en-US" sz="2499">
                  <a:solidFill>
                    <a:srgbClr val="000000"/>
                  </a:solidFill>
                  <a:latin typeface="Alatsi"/>
                </a:rPr>
                <a:t>Multi Nominal Naive Bayes with applying grouping on features with continuous variables from scratch using map reduce: </a:t>
              </a:r>
            </a:p>
            <a:p>
              <a:pPr algn="l">
                <a:lnSpc>
                  <a:spcPts val="3219"/>
                </a:lnSpc>
              </a:pPr>
              <a:endParaRPr lang="en-US" sz="2499">
                <a:solidFill>
                  <a:srgbClr val="000000"/>
                </a:solidFill>
                <a:latin typeface="Alatsi"/>
              </a:endParaRPr>
            </a:p>
            <a:p>
              <a:pPr marL="496567" lvl="1" indent="-248284" algn="l">
                <a:lnSpc>
                  <a:spcPts val="3219"/>
                </a:lnSpc>
                <a:buFont typeface="Arial"/>
                <a:buChar char="•"/>
              </a:pPr>
              <a:r>
                <a:rPr lang="en-US" sz="2299">
                  <a:solidFill>
                    <a:srgbClr val="000000"/>
                  </a:solidFill>
                  <a:latin typeface="Alatsi"/>
                </a:rPr>
                <a:t>Balanced Accuracy: 0.7611859775085901 </a:t>
              </a:r>
            </a:p>
            <a:p>
              <a:pPr marL="496567" lvl="1" indent="-248284" algn="l">
                <a:lnSpc>
                  <a:spcPts val="3219"/>
                </a:lnSpc>
                <a:buFont typeface="Arial"/>
                <a:buChar char="•"/>
              </a:pPr>
              <a:r>
                <a:rPr lang="en-US" sz="2299">
                  <a:solidFill>
                    <a:srgbClr val="000000"/>
                  </a:solidFill>
                  <a:latin typeface="Alatsi"/>
                </a:rPr>
                <a:t>Training Accuracy: 0.9015629812134278 </a:t>
              </a:r>
            </a:p>
            <a:p>
              <a:pPr marL="496567" lvl="1" indent="-248284" algn="l">
                <a:lnSpc>
                  <a:spcPts val="3219"/>
                </a:lnSpc>
                <a:buFont typeface="Arial"/>
                <a:buChar char="•"/>
              </a:pPr>
              <a:r>
                <a:rPr lang="en-US" sz="2299">
                  <a:solidFill>
                    <a:srgbClr val="000000"/>
                  </a:solidFill>
                  <a:latin typeface="Alatsi"/>
                </a:rPr>
                <a:t>Testing Accuracy: 0.7623750641962628 </a:t>
              </a:r>
            </a:p>
            <a:p>
              <a:pPr marL="496567" lvl="1" indent="-248284" algn="l">
                <a:lnSpc>
                  <a:spcPts val="3219"/>
                </a:lnSpc>
                <a:buFont typeface="Arial"/>
                <a:buChar char="•"/>
              </a:pPr>
              <a:r>
                <a:rPr lang="en-US" sz="2299">
                  <a:solidFill>
                    <a:srgbClr val="000000"/>
                  </a:solidFill>
                  <a:latin typeface="Alatsi"/>
                </a:rPr>
                <a:t>f1_score: 0.7321547846996482 </a:t>
              </a:r>
            </a:p>
            <a:p>
              <a:pPr marL="496567" lvl="1" indent="-248284" algn="l">
                <a:lnSpc>
                  <a:spcPts val="3219"/>
                </a:lnSpc>
                <a:buFont typeface="Arial"/>
                <a:buChar char="•"/>
              </a:pPr>
              <a:r>
                <a:rPr lang="en-US" sz="2299">
                  <a:solidFill>
                    <a:srgbClr val="000000"/>
                  </a:solidFill>
                  <a:latin typeface="Alatsi"/>
                </a:rPr>
                <a:t>precision: 0.7128858827610128 </a:t>
              </a:r>
            </a:p>
            <a:p>
              <a:pPr marL="496567" lvl="1" indent="-248284" algn="l">
                <a:lnSpc>
                  <a:spcPts val="3219"/>
                </a:lnSpc>
                <a:buFont typeface="Arial"/>
                <a:buChar char="•"/>
              </a:pPr>
              <a:r>
                <a:rPr lang="en-US" sz="2299">
                  <a:solidFill>
                    <a:srgbClr val="000000"/>
                  </a:solidFill>
                  <a:latin typeface="Alatsi"/>
                </a:rPr>
                <a:t>recall: 0.7524942791762014 </a:t>
              </a:r>
            </a:p>
            <a:p>
              <a:pPr algn="ctr">
                <a:lnSpc>
                  <a:spcPts val="3219"/>
                </a:lnSpc>
              </a:pPr>
              <a:endParaRPr lang="en-US" sz="2299">
                <a:solidFill>
                  <a:srgbClr val="000000"/>
                </a:solidFill>
                <a:latin typeface="Alatsi"/>
              </a:endParaRPr>
            </a:p>
          </p:txBody>
        </p:sp>
      </p:grpSp>
      <p:sp>
        <p:nvSpPr>
          <p:cNvPr id="8" name="TextBox 8"/>
          <p:cNvSpPr txBox="1"/>
          <p:nvPr/>
        </p:nvSpPr>
        <p:spPr>
          <a:xfrm>
            <a:off x="5051366" y="866775"/>
            <a:ext cx="7114104" cy="1450970"/>
          </a:xfrm>
          <a:prstGeom prst="rect">
            <a:avLst/>
          </a:prstGeom>
        </p:spPr>
        <p:txBody>
          <a:bodyPr lIns="0" tIns="0" rIns="0" bIns="0" rtlCol="0" anchor="t">
            <a:spAutoFit/>
          </a:bodyPr>
          <a:lstStyle/>
          <a:p>
            <a:pPr algn="ctr">
              <a:lnSpc>
                <a:spcPts val="11900"/>
              </a:lnSpc>
            </a:pPr>
            <a:r>
              <a:rPr lang="en-US" sz="8500">
                <a:solidFill>
                  <a:srgbClr val="000000"/>
                </a:solidFill>
                <a:latin typeface="Alatsi"/>
              </a:rPr>
              <a:t>Map Reduce NB</a:t>
            </a:r>
          </a:p>
        </p:txBody>
      </p:sp>
      <p:grpSp>
        <p:nvGrpSpPr>
          <p:cNvPr id="9" name="Group 9"/>
          <p:cNvGrpSpPr/>
          <p:nvPr/>
        </p:nvGrpSpPr>
        <p:grpSpPr>
          <a:xfrm>
            <a:off x="15859155" y="0"/>
            <a:ext cx="1562612" cy="1673225"/>
            <a:chOff x="0" y="0"/>
            <a:chExt cx="2083482" cy="2230967"/>
          </a:xfrm>
        </p:grpSpPr>
        <p:grpSp>
          <p:nvGrpSpPr>
            <p:cNvPr id="10" name="Group 10"/>
            <p:cNvGrpSpPr/>
            <p:nvPr/>
          </p:nvGrpSpPr>
          <p:grpSpPr>
            <a:xfrm>
              <a:off x="75599" y="0"/>
              <a:ext cx="1932284" cy="2230967"/>
              <a:chOff x="0" y="0"/>
              <a:chExt cx="703982" cy="812800"/>
            </a:xfrm>
          </p:grpSpPr>
          <p:sp>
            <p:nvSpPr>
              <p:cNvPr id="11" name="Freeform 11"/>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2" name="TextBox 12"/>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37</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5696688" y="-19209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38</a:t>
              </a:r>
            </a:p>
          </p:txBody>
        </p:sp>
      </p:grpSp>
      <p:sp>
        <p:nvSpPr>
          <p:cNvPr id="7" name="Freeform 7"/>
          <p:cNvSpPr/>
          <p:nvPr/>
        </p:nvSpPr>
        <p:spPr>
          <a:xfrm>
            <a:off x="198971" y="1921205"/>
            <a:ext cx="8656362" cy="3949465"/>
          </a:xfrm>
          <a:custGeom>
            <a:avLst/>
            <a:gdLst/>
            <a:ahLst/>
            <a:cxnLst/>
            <a:rect l="l" t="t" r="r" b="b"/>
            <a:pathLst>
              <a:path w="8656362" h="3949465">
                <a:moveTo>
                  <a:pt x="0" y="0"/>
                </a:moveTo>
                <a:lnTo>
                  <a:pt x="8656363" y="0"/>
                </a:lnTo>
                <a:lnTo>
                  <a:pt x="8656363" y="3949465"/>
                </a:lnTo>
                <a:lnTo>
                  <a:pt x="0" y="3949465"/>
                </a:lnTo>
                <a:lnTo>
                  <a:pt x="0" y="0"/>
                </a:lnTo>
                <a:close/>
              </a:path>
            </a:pathLst>
          </a:custGeom>
          <a:blipFill>
            <a:blip r:embed="rId2"/>
            <a:stretch>
              <a:fillRect/>
            </a:stretch>
          </a:blipFill>
        </p:spPr>
      </p:sp>
      <p:sp>
        <p:nvSpPr>
          <p:cNvPr id="8" name="Freeform 8"/>
          <p:cNvSpPr/>
          <p:nvPr/>
        </p:nvSpPr>
        <p:spPr>
          <a:xfrm>
            <a:off x="9103898" y="1921205"/>
            <a:ext cx="8617015" cy="3949465"/>
          </a:xfrm>
          <a:custGeom>
            <a:avLst/>
            <a:gdLst/>
            <a:ahLst/>
            <a:cxnLst/>
            <a:rect l="l" t="t" r="r" b="b"/>
            <a:pathLst>
              <a:path w="8617015" h="3949465">
                <a:moveTo>
                  <a:pt x="0" y="0"/>
                </a:moveTo>
                <a:lnTo>
                  <a:pt x="8617016" y="0"/>
                </a:lnTo>
                <a:lnTo>
                  <a:pt x="8617016" y="3949465"/>
                </a:lnTo>
                <a:lnTo>
                  <a:pt x="0" y="3949465"/>
                </a:lnTo>
                <a:lnTo>
                  <a:pt x="0" y="0"/>
                </a:lnTo>
                <a:close/>
              </a:path>
            </a:pathLst>
          </a:custGeom>
          <a:blipFill>
            <a:blip r:embed="rId3"/>
            <a:stretch>
              <a:fillRect/>
            </a:stretch>
          </a:blipFill>
        </p:spPr>
      </p:sp>
      <p:sp>
        <p:nvSpPr>
          <p:cNvPr id="9" name="Freeform 9"/>
          <p:cNvSpPr/>
          <p:nvPr/>
        </p:nvSpPr>
        <p:spPr>
          <a:xfrm>
            <a:off x="4527152" y="5870670"/>
            <a:ext cx="9153492" cy="4209653"/>
          </a:xfrm>
          <a:custGeom>
            <a:avLst/>
            <a:gdLst/>
            <a:ahLst/>
            <a:cxnLst/>
            <a:rect l="l" t="t" r="r" b="b"/>
            <a:pathLst>
              <a:path w="9153492" h="4209653">
                <a:moveTo>
                  <a:pt x="0" y="0"/>
                </a:moveTo>
                <a:lnTo>
                  <a:pt x="9153492" y="0"/>
                </a:lnTo>
                <a:lnTo>
                  <a:pt x="9153492" y="4209653"/>
                </a:lnTo>
                <a:lnTo>
                  <a:pt x="0" y="4209653"/>
                </a:lnTo>
                <a:lnTo>
                  <a:pt x="0" y="0"/>
                </a:lnTo>
                <a:close/>
              </a:path>
            </a:pathLst>
          </a:custGeom>
          <a:blipFill>
            <a:blip r:embed="rId4"/>
            <a:stretch>
              <a:fillRect/>
            </a:stretch>
          </a:blipFill>
        </p:spPr>
      </p:sp>
      <p:sp>
        <p:nvSpPr>
          <p:cNvPr id="10" name="TextBox 10"/>
          <p:cNvSpPr txBox="1"/>
          <p:nvPr/>
        </p:nvSpPr>
        <p:spPr>
          <a:xfrm>
            <a:off x="6968343" y="-161925"/>
            <a:ext cx="2650331" cy="1450970"/>
          </a:xfrm>
          <a:prstGeom prst="rect">
            <a:avLst/>
          </a:prstGeom>
        </p:spPr>
        <p:txBody>
          <a:bodyPr lIns="0" tIns="0" rIns="0" bIns="0" rtlCol="0" anchor="t">
            <a:spAutoFit/>
          </a:bodyPr>
          <a:lstStyle/>
          <a:p>
            <a:pPr algn="ctr">
              <a:lnSpc>
                <a:spcPts val="11900"/>
              </a:lnSpc>
            </a:pPr>
            <a:r>
              <a:rPr lang="en-US" sz="8500">
                <a:solidFill>
                  <a:srgbClr val="000000"/>
                </a:solidFill>
                <a:latin typeface="Alatsi"/>
              </a:rPr>
              <a:t>Azure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4685526" y="866775"/>
            <a:ext cx="8916948" cy="1450970"/>
          </a:xfrm>
          <a:prstGeom prst="rect">
            <a:avLst/>
          </a:prstGeom>
        </p:spPr>
        <p:txBody>
          <a:bodyPr lIns="0" tIns="0" rIns="0" bIns="0" rtlCol="0" anchor="t">
            <a:spAutoFit/>
          </a:bodyPr>
          <a:lstStyle/>
          <a:p>
            <a:pPr algn="ctr">
              <a:lnSpc>
                <a:spcPts val="11900"/>
              </a:lnSpc>
            </a:pPr>
            <a:r>
              <a:rPr lang="en-US" sz="8500">
                <a:solidFill>
                  <a:srgbClr val="000000"/>
                </a:solidFill>
                <a:latin typeface="Alatsi"/>
              </a:rPr>
              <a:t>Unsuccessful trials </a:t>
            </a:r>
          </a:p>
        </p:txBody>
      </p:sp>
      <p:sp>
        <p:nvSpPr>
          <p:cNvPr id="3" name="TextBox 3"/>
          <p:cNvSpPr txBox="1"/>
          <p:nvPr/>
        </p:nvSpPr>
        <p:spPr>
          <a:xfrm>
            <a:off x="796989" y="3964135"/>
            <a:ext cx="17691232" cy="1780540"/>
          </a:xfrm>
          <a:prstGeom prst="rect">
            <a:avLst/>
          </a:prstGeom>
        </p:spPr>
        <p:txBody>
          <a:bodyPr lIns="0" tIns="0" rIns="0" bIns="0" rtlCol="0" anchor="t">
            <a:spAutoFit/>
          </a:bodyPr>
          <a:lstStyle/>
          <a:p>
            <a:pPr algn="l">
              <a:lnSpc>
                <a:spcPts val="4759"/>
              </a:lnSpc>
            </a:pPr>
            <a:r>
              <a:rPr lang="en-US" sz="3399">
                <a:solidFill>
                  <a:srgbClr val="000000"/>
                </a:solidFill>
                <a:latin typeface="Alatsi"/>
              </a:rPr>
              <a:t>Implementing Naive Bayes with map reduce without spark worked well but with spark we calculated classes prior probabilities and applied training but encountered an error while applying predictions so we couldn’t create the metrics </a:t>
            </a:r>
          </a:p>
        </p:txBody>
      </p:sp>
      <p:grpSp>
        <p:nvGrpSpPr>
          <p:cNvPr id="4" name="Group 2">
            <a:extLst>
              <a:ext uri="{FF2B5EF4-FFF2-40B4-BE49-F238E27FC236}">
                <a16:creationId xmlns:a16="http://schemas.microsoft.com/office/drawing/2014/main" id="{A3D7412B-D932-2764-B48D-F556CE8E4AAB}"/>
              </a:ext>
            </a:extLst>
          </p:cNvPr>
          <p:cNvGrpSpPr/>
          <p:nvPr/>
        </p:nvGrpSpPr>
        <p:grpSpPr>
          <a:xfrm>
            <a:off x="15696688" y="-192090"/>
            <a:ext cx="1562612" cy="1673225"/>
            <a:chOff x="0" y="0"/>
            <a:chExt cx="2083482" cy="2230967"/>
          </a:xfrm>
        </p:grpSpPr>
        <p:grpSp>
          <p:nvGrpSpPr>
            <p:cNvPr id="5" name="Group 3">
              <a:extLst>
                <a:ext uri="{FF2B5EF4-FFF2-40B4-BE49-F238E27FC236}">
                  <a16:creationId xmlns:a16="http://schemas.microsoft.com/office/drawing/2014/main" id="{CDA1DE13-7256-CA04-379C-9B75DE0FE9D4}"/>
                </a:ext>
              </a:extLst>
            </p:cNvPr>
            <p:cNvGrpSpPr/>
            <p:nvPr/>
          </p:nvGrpSpPr>
          <p:grpSpPr>
            <a:xfrm>
              <a:off x="75599" y="0"/>
              <a:ext cx="1932284" cy="2230967"/>
              <a:chOff x="0" y="0"/>
              <a:chExt cx="703982" cy="812800"/>
            </a:xfrm>
          </p:grpSpPr>
          <p:sp>
            <p:nvSpPr>
              <p:cNvPr id="7" name="Freeform 4">
                <a:extLst>
                  <a:ext uri="{FF2B5EF4-FFF2-40B4-BE49-F238E27FC236}">
                    <a16:creationId xmlns:a16="http://schemas.microsoft.com/office/drawing/2014/main" id="{DB566D64-A931-AB5A-7FE9-D865764359A6}"/>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txBody>
              <a:bodyPr/>
              <a:lstStyle/>
              <a:p>
                <a:endParaRPr lang="en-US" dirty="0"/>
              </a:p>
            </p:txBody>
          </p:sp>
          <p:sp>
            <p:nvSpPr>
              <p:cNvPr id="8" name="TextBox 5">
                <a:extLst>
                  <a:ext uri="{FF2B5EF4-FFF2-40B4-BE49-F238E27FC236}">
                    <a16:creationId xmlns:a16="http://schemas.microsoft.com/office/drawing/2014/main" id="{D48EE8E3-D3B1-086A-CB48-8FF603574999}"/>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3A6A0800-5F6C-73E6-750B-A0DF06951A5E}"/>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rPr>
                <a:t>39</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752600" y="1395410"/>
            <a:ext cx="14546699" cy="1450970"/>
          </a:xfrm>
          <a:prstGeom prst="rect">
            <a:avLst/>
          </a:prstGeom>
        </p:spPr>
        <p:txBody>
          <a:bodyPr lIns="0" tIns="0" rIns="0" bIns="0" rtlCol="0" anchor="t">
            <a:spAutoFit/>
          </a:bodyPr>
          <a:lstStyle/>
          <a:p>
            <a:pPr algn="ctr">
              <a:lnSpc>
                <a:spcPts val="11900"/>
              </a:lnSpc>
            </a:pPr>
            <a:r>
              <a:rPr lang="en-US" sz="8500" dirty="0">
                <a:solidFill>
                  <a:srgbClr val="000000"/>
                </a:solidFill>
                <a:latin typeface="Alatsi"/>
              </a:rPr>
              <a:t>Enhancements and future work</a:t>
            </a:r>
          </a:p>
        </p:txBody>
      </p:sp>
      <p:sp>
        <p:nvSpPr>
          <p:cNvPr id="3" name="TextBox 3"/>
          <p:cNvSpPr txBox="1"/>
          <p:nvPr/>
        </p:nvSpPr>
        <p:spPr>
          <a:xfrm>
            <a:off x="298384" y="3310532"/>
            <a:ext cx="17691232" cy="23806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Alatsi"/>
              </a:rPr>
              <a:t>Apply different clustering algorithms </a:t>
            </a:r>
          </a:p>
          <a:p>
            <a:pPr marL="734059" lvl="1" indent="-367030" algn="l">
              <a:lnSpc>
                <a:spcPts val="4759"/>
              </a:lnSpc>
              <a:buFont typeface="Arial"/>
              <a:buChar char="•"/>
            </a:pPr>
            <a:r>
              <a:rPr lang="en-US" sz="3399">
                <a:solidFill>
                  <a:srgbClr val="000000"/>
                </a:solidFill>
                <a:latin typeface="Alatsi"/>
              </a:rPr>
              <a:t>Apply map reduce with spark on different classification and clustering algorithms </a:t>
            </a:r>
          </a:p>
          <a:p>
            <a:pPr marL="734059" lvl="1" indent="-367030" algn="l">
              <a:lnSpc>
                <a:spcPts val="4759"/>
              </a:lnSpc>
              <a:buFont typeface="Arial"/>
              <a:buChar char="•"/>
            </a:pPr>
            <a:r>
              <a:rPr lang="en-US" sz="3399">
                <a:solidFill>
                  <a:srgbClr val="000000"/>
                </a:solidFill>
                <a:latin typeface="Alatsi"/>
              </a:rPr>
              <a:t>Apply grouping on features with continuous values with different number of groups </a:t>
            </a:r>
          </a:p>
          <a:p>
            <a:pPr algn="l">
              <a:lnSpc>
                <a:spcPts val="4759"/>
              </a:lnSpc>
            </a:pPr>
            <a:endParaRPr lang="en-US" sz="3399">
              <a:solidFill>
                <a:srgbClr val="000000"/>
              </a:solidFill>
              <a:latin typeface="Alatsi"/>
            </a:endParaRPr>
          </a:p>
        </p:txBody>
      </p:sp>
      <p:grpSp>
        <p:nvGrpSpPr>
          <p:cNvPr id="4" name="Group 2">
            <a:extLst>
              <a:ext uri="{FF2B5EF4-FFF2-40B4-BE49-F238E27FC236}">
                <a16:creationId xmlns:a16="http://schemas.microsoft.com/office/drawing/2014/main" id="{8F2CD7EE-C2C9-0C71-0659-BE2CC415A311}"/>
              </a:ext>
            </a:extLst>
          </p:cNvPr>
          <p:cNvGrpSpPr/>
          <p:nvPr/>
        </p:nvGrpSpPr>
        <p:grpSpPr>
          <a:xfrm>
            <a:off x="15696688" y="-192090"/>
            <a:ext cx="1562612" cy="1673225"/>
            <a:chOff x="0" y="0"/>
            <a:chExt cx="2083482" cy="2230967"/>
          </a:xfrm>
        </p:grpSpPr>
        <p:grpSp>
          <p:nvGrpSpPr>
            <p:cNvPr id="5" name="Group 3">
              <a:extLst>
                <a:ext uri="{FF2B5EF4-FFF2-40B4-BE49-F238E27FC236}">
                  <a16:creationId xmlns:a16="http://schemas.microsoft.com/office/drawing/2014/main" id="{EFD56071-4120-F9A4-1429-9365E231181B}"/>
                </a:ext>
              </a:extLst>
            </p:cNvPr>
            <p:cNvGrpSpPr/>
            <p:nvPr/>
          </p:nvGrpSpPr>
          <p:grpSpPr>
            <a:xfrm>
              <a:off x="75599" y="0"/>
              <a:ext cx="1932284" cy="2230967"/>
              <a:chOff x="0" y="0"/>
              <a:chExt cx="703982" cy="812800"/>
            </a:xfrm>
          </p:grpSpPr>
          <p:sp>
            <p:nvSpPr>
              <p:cNvPr id="7" name="Freeform 4">
                <a:extLst>
                  <a:ext uri="{FF2B5EF4-FFF2-40B4-BE49-F238E27FC236}">
                    <a16:creationId xmlns:a16="http://schemas.microsoft.com/office/drawing/2014/main" id="{D983CB3C-B587-9E06-A98C-326FD2B072CB}"/>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8" name="TextBox 5">
                <a:extLst>
                  <a:ext uri="{FF2B5EF4-FFF2-40B4-BE49-F238E27FC236}">
                    <a16:creationId xmlns:a16="http://schemas.microsoft.com/office/drawing/2014/main" id="{A1BBA96C-89FB-39AC-177F-49D961DA262C}"/>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DD5023A9-6DDA-FC31-E465-980ACE2C7C92}"/>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000000"/>
                  </a:solidFill>
                  <a:latin typeface="Open Sans Bold"/>
                </a:rPr>
                <a:t>40</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2F0DE"/>
        </a:solidFill>
        <a:effectLst/>
      </p:bgPr>
    </p:bg>
    <p:spTree>
      <p:nvGrpSpPr>
        <p:cNvPr id="1" name=""/>
        <p:cNvGrpSpPr/>
        <p:nvPr/>
      </p:nvGrpSpPr>
      <p:grpSpPr>
        <a:xfrm>
          <a:off x="0" y="0"/>
          <a:ext cx="0" cy="0"/>
          <a:chOff x="0" y="0"/>
          <a:chExt cx="0" cy="0"/>
        </a:xfrm>
      </p:grpSpPr>
      <p:sp>
        <p:nvSpPr>
          <p:cNvPr id="2" name="TextBox 2"/>
          <p:cNvSpPr txBox="1"/>
          <p:nvPr/>
        </p:nvSpPr>
        <p:spPr>
          <a:xfrm>
            <a:off x="2829519" y="3958770"/>
            <a:ext cx="12054276" cy="1366208"/>
          </a:xfrm>
          <a:prstGeom prst="rect">
            <a:avLst/>
          </a:prstGeom>
        </p:spPr>
        <p:txBody>
          <a:bodyPr lIns="0" tIns="0" rIns="0" bIns="0" rtlCol="0" anchor="t">
            <a:spAutoFit/>
          </a:bodyPr>
          <a:lstStyle/>
          <a:p>
            <a:pPr algn="ctr">
              <a:lnSpc>
                <a:spcPts val="9936"/>
              </a:lnSpc>
            </a:pPr>
            <a:r>
              <a:rPr lang="en-US" sz="12300" dirty="0">
                <a:solidFill>
                  <a:srgbClr val="000000"/>
                </a:solidFill>
                <a:latin typeface="Alatsi"/>
              </a:rPr>
              <a:t>Thank You</a:t>
            </a:r>
          </a:p>
        </p:txBody>
      </p:sp>
      <p:sp>
        <p:nvSpPr>
          <p:cNvPr id="3" name="Freeform 3"/>
          <p:cNvSpPr/>
          <p:nvPr/>
        </p:nvSpPr>
        <p:spPr>
          <a:xfrm>
            <a:off x="13040534" y="-20708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118095" y="92583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628892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5702946" y="8800282"/>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Bold"/>
              </a:rPr>
              <a:t>Cairo University | 2024</a:t>
            </a:r>
          </a:p>
        </p:txBody>
      </p:sp>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4" name="Freeform 4"/>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6" name="TextBox 6"/>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PROJECT PIPELINE</a:t>
            </a:r>
          </a:p>
        </p:txBody>
      </p:sp>
      <p:grpSp>
        <p:nvGrpSpPr>
          <p:cNvPr id="7" name="Group 7"/>
          <p:cNvGrpSpPr/>
          <p:nvPr/>
        </p:nvGrpSpPr>
        <p:grpSpPr>
          <a:xfrm>
            <a:off x="15859155" y="0"/>
            <a:ext cx="1562612" cy="1673225"/>
            <a:chOff x="0" y="0"/>
            <a:chExt cx="2083482" cy="2230967"/>
          </a:xfrm>
        </p:grpSpPr>
        <p:grpSp>
          <p:nvGrpSpPr>
            <p:cNvPr id="8" name="Group 8"/>
            <p:cNvGrpSpPr/>
            <p:nvPr/>
          </p:nvGrpSpPr>
          <p:grpSpPr>
            <a:xfrm>
              <a:off x="75599" y="0"/>
              <a:ext cx="1932284" cy="2230967"/>
              <a:chOff x="0" y="0"/>
              <a:chExt cx="703982" cy="812800"/>
            </a:xfrm>
          </p:grpSpPr>
          <p:sp>
            <p:nvSpPr>
              <p:cNvPr id="9" name="Freeform 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0" name="TextBox 1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4</a:t>
              </a:r>
            </a:p>
          </p:txBody>
        </p:sp>
      </p:grpSp>
      <p:sp>
        <p:nvSpPr>
          <p:cNvPr id="12" name="Freeform 12"/>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45395" y="4227366"/>
            <a:ext cx="17997211" cy="2147148"/>
          </a:xfrm>
          <a:custGeom>
            <a:avLst/>
            <a:gdLst/>
            <a:ahLst/>
            <a:cxnLst/>
            <a:rect l="l" t="t" r="r" b="b"/>
            <a:pathLst>
              <a:path w="17997211" h="2147148">
                <a:moveTo>
                  <a:pt x="0" y="0"/>
                </a:moveTo>
                <a:lnTo>
                  <a:pt x="17997210" y="0"/>
                </a:lnTo>
                <a:lnTo>
                  <a:pt x="17997210" y="2147148"/>
                </a:lnTo>
                <a:lnTo>
                  <a:pt x="0" y="2147148"/>
                </a:lnTo>
                <a:lnTo>
                  <a:pt x="0" y="0"/>
                </a:lnTo>
                <a:close/>
              </a:path>
            </a:pathLst>
          </a:custGeom>
          <a:blipFill>
            <a:blip r:embed="rId4"/>
            <a:stretch>
              <a:fillRect t="-3426" b="-2223"/>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791340" y="3256856"/>
            <a:ext cx="14705320" cy="518019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(1)  Explore dataset size :</a:t>
            </a:r>
          </a:p>
          <a:p>
            <a:pPr algn="l">
              <a:lnSpc>
                <a:spcPts val="5852"/>
              </a:lnSpc>
            </a:pPr>
            <a:r>
              <a:rPr lang="en-US" sz="4180">
                <a:solidFill>
                  <a:srgbClr val="000000"/>
                </a:solidFill>
                <a:latin typeface="Alatsi Bold"/>
              </a:rPr>
              <a:t>     training: </a:t>
            </a:r>
            <a:r>
              <a:rPr lang="en-US" sz="4180">
                <a:solidFill>
                  <a:srgbClr val="000000"/>
                </a:solidFill>
                <a:latin typeface="Alatsi"/>
                <a:ea typeface="Alatsi"/>
              </a:rPr>
              <a:t>103904 rows × 25 columns.</a:t>
            </a:r>
          </a:p>
          <a:p>
            <a:pPr algn="l">
              <a:lnSpc>
                <a:spcPts val="5852"/>
              </a:lnSpc>
            </a:pPr>
            <a:r>
              <a:rPr lang="en-US" sz="4180">
                <a:solidFill>
                  <a:srgbClr val="000000"/>
                </a:solidFill>
                <a:latin typeface="Alatsi"/>
                <a:ea typeface="Alatsi"/>
              </a:rPr>
              <a:t>     testing: 25976 rows × 25 columns. </a:t>
            </a:r>
          </a:p>
          <a:p>
            <a:pPr algn="l">
              <a:lnSpc>
                <a:spcPts val="5852"/>
              </a:lnSpc>
            </a:pPr>
            <a:r>
              <a:rPr lang="en-US" sz="4180">
                <a:solidFill>
                  <a:srgbClr val="000000"/>
                </a:solidFill>
                <a:latin typeface="Alatsi Bold"/>
              </a:rPr>
              <a:t>(2) Explore unique values for each feature. </a:t>
            </a:r>
          </a:p>
          <a:p>
            <a:pPr algn="l">
              <a:lnSpc>
                <a:spcPts val="5852"/>
              </a:lnSpc>
            </a:pPr>
            <a:r>
              <a:rPr lang="en-US" sz="4180">
                <a:solidFill>
                  <a:srgbClr val="000000"/>
                </a:solidFill>
                <a:latin typeface="Alatsi Bold"/>
              </a:rPr>
              <a:t>(3) Remove nulls from dataset.</a:t>
            </a:r>
          </a:p>
          <a:p>
            <a:pPr algn="l">
              <a:lnSpc>
                <a:spcPts val="5852"/>
              </a:lnSpc>
            </a:pPr>
            <a:r>
              <a:rPr lang="en-US" sz="4180">
                <a:solidFill>
                  <a:srgbClr val="000000"/>
                </a:solidFill>
                <a:latin typeface="Alatsi Bold"/>
              </a:rPr>
              <a:t>(4) Remove unnecessary columns ==&gt; </a:t>
            </a:r>
            <a:r>
              <a:rPr lang="en-US" sz="4180">
                <a:solidFill>
                  <a:srgbClr val="000000"/>
                </a:solidFill>
                <a:latin typeface="Alatsi"/>
              </a:rPr>
              <a:t>id &amp; unnamed:0</a:t>
            </a:r>
          </a:p>
          <a:p>
            <a:pPr algn="l">
              <a:lnSpc>
                <a:spcPts val="5852"/>
              </a:lnSpc>
            </a:pPr>
            <a:r>
              <a:rPr lang="en-US" sz="4180">
                <a:solidFill>
                  <a:srgbClr val="000000"/>
                </a:solidFill>
                <a:latin typeface="Alatsi"/>
              </a:rPr>
              <a:t>(5) Check if there are duplicate rows</a:t>
            </a:r>
          </a:p>
        </p:txBody>
      </p:sp>
      <p:sp>
        <p:nvSpPr>
          <p:cNvPr id="3" name="TextBox 3"/>
          <p:cNvSpPr txBox="1"/>
          <p:nvPr/>
        </p:nvSpPr>
        <p:spPr>
          <a:xfrm>
            <a:off x="5709529" y="9377615"/>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Bold"/>
              </a:rPr>
              <a:t>Cairo University | 2024</a:t>
            </a:r>
          </a:p>
        </p:txBody>
      </p:sp>
      <p:sp>
        <p:nvSpPr>
          <p:cNvPr id="4" name="AutoShape 4"/>
          <p:cNvSpPr/>
          <p:nvPr/>
        </p:nvSpPr>
        <p:spPr>
          <a:xfrm>
            <a:off x="-254016" y="9638600"/>
            <a:ext cx="7105264" cy="19050"/>
          </a:xfrm>
          <a:prstGeom prst="line">
            <a:avLst/>
          </a:prstGeom>
          <a:ln w="114300" cap="flat">
            <a:solidFill>
              <a:srgbClr val="9FC3D0"/>
            </a:solidFill>
            <a:prstDash val="solid"/>
            <a:headEnd type="none" w="sm" len="sm"/>
            <a:tailEnd type="none" w="sm" len="sm"/>
          </a:ln>
        </p:spPr>
      </p:sp>
      <p:sp>
        <p:nvSpPr>
          <p:cNvPr id="5" name="Freeform 5"/>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a:off x="11436752" y="9638600"/>
            <a:ext cx="7105264" cy="19050"/>
          </a:xfrm>
          <a:prstGeom prst="line">
            <a:avLst/>
          </a:prstGeom>
          <a:ln w="114300" cap="flat">
            <a:solidFill>
              <a:srgbClr val="9FC3D0"/>
            </a:solidFill>
            <a:prstDash val="solid"/>
            <a:headEnd type="none" w="sm" len="sm"/>
            <a:tailEnd type="none" w="sm" len="sm"/>
          </a:ln>
        </p:spPr>
      </p:sp>
      <p:sp>
        <p:nvSpPr>
          <p:cNvPr id="7" name="TextBox 7"/>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DATA PREPARATION</a:t>
            </a:r>
          </a:p>
        </p:txBody>
      </p:sp>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5</a:t>
              </a:r>
            </a:p>
          </p:txBody>
        </p:sp>
      </p:grpSp>
      <p:sp>
        <p:nvSpPr>
          <p:cNvPr id="13" name="Freeform 13"/>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583505" y="757171"/>
            <a:ext cx="16230600"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DATA PREPARATION</a:t>
            </a:r>
          </a:p>
        </p:txBody>
      </p:sp>
      <p:sp>
        <p:nvSpPr>
          <p:cNvPr id="3" name="TextBox 3"/>
          <p:cNvSpPr txBox="1"/>
          <p:nvPr/>
        </p:nvSpPr>
        <p:spPr>
          <a:xfrm>
            <a:off x="5709529" y="9096207"/>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Bold"/>
              </a:rPr>
              <a:t>Cairo University | 2024</a:t>
            </a:r>
          </a:p>
        </p:txBody>
      </p:sp>
      <p:grpSp>
        <p:nvGrpSpPr>
          <p:cNvPr id="4" name="Group 4"/>
          <p:cNvGrpSpPr/>
          <p:nvPr/>
        </p:nvGrpSpPr>
        <p:grpSpPr>
          <a:xfrm>
            <a:off x="583505" y="2998541"/>
            <a:ext cx="8202437" cy="5530685"/>
            <a:chOff x="0" y="0"/>
            <a:chExt cx="2160313" cy="1456641"/>
          </a:xfrm>
        </p:grpSpPr>
        <p:sp>
          <p:nvSpPr>
            <p:cNvPr id="5" name="Freeform 5"/>
            <p:cNvSpPr/>
            <p:nvPr/>
          </p:nvSpPr>
          <p:spPr>
            <a:xfrm>
              <a:off x="0" y="0"/>
              <a:ext cx="2160313" cy="1456641"/>
            </a:xfrm>
            <a:custGeom>
              <a:avLst/>
              <a:gdLst/>
              <a:ahLst/>
              <a:cxnLst/>
              <a:rect l="l" t="t" r="r" b="b"/>
              <a:pathLst>
                <a:path w="2160313" h="1456641">
                  <a:moveTo>
                    <a:pt x="48137" y="0"/>
                  </a:moveTo>
                  <a:lnTo>
                    <a:pt x="2112176" y="0"/>
                  </a:lnTo>
                  <a:cubicBezTo>
                    <a:pt x="2124943" y="0"/>
                    <a:pt x="2137186" y="5072"/>
                    <a:pt x="2146214" y="14099"/>
                  </a:cubicBezTo>
                  <a:cubicBezTo>
                    <a:pt x="2155241" y="23126"/>
                    <a:pt x="2160313" y="35370"/>
                    <a:pt x="2160313" y="48137"/>
                  </a:cubicBezTo>
                  <a:lnTo>
                    <a:pt x="2160313" y="1408505"/>
                  </a:lnTo>
                  <a:cubicBezTo>
                    <a:pt x="2160313" y="1435090"/>
                    <a:pt x="2138761" y="1456641"/>
                    <a:pt x="2112176" y="1456641"/>
                  </a:cubicBezTo>
                  <a:lnTo>
                    <a:pt x="48137" y="1456641"/>
                  </a:lnTo>
                  <a:cubicBezTo>
                    <a:pt x="35370" y="1456641"/>
                    <a:pt x="23126" y="1451570"/>
                    <a:pt x="14099" y="1442542"/>
                  </a:cubicBezTo>
                  <a:cubicBezTo>
                    <a:pt x="5072" y="1433515"/>
                    <a:pt x="0" y="1421271"/>
                    <a:pt x="0" y="1408505"/>
                  </a:cubicBezTo>
                  <a:lnTo>
                    <a:pt x="0" y="48137"/>
                  </a:lnTo>
                  <a:cubicBezTo>
                    <a:pt x="0" y="21552"/>
                    <a:pt x="21552" y="0"/>
                    <a:pt x="48137" y="0"/>
                  </a:cubicBezTo>
                  <a:close/>
                </a:path>
              </a:pathLst>
            </a:custGeom>
            <a:solidFill>
              <a:srgbClr val="E9C7C6"/>
            </a:solidFill>
            <a:ln w="38100" cap="rnd">
              <a:solidFill>
                <a:srgbClr val="000000"/>
              </a:solidFill>
              <a:prstDash val="solid"/>
              <a:round/>
            </a:ln>
          </p:spPr>
        </p:sp>
        <p:sp>
          <p:nvSpPr>
            <p:cNvPr id="6" name="TextBox 6"/>
            <p:cNvSpPr txBox="1"/>
            <p:nvPr/>
          </p:nvSpPr>
          <p:spPr>
            <a:xfrm>
              <a:off x="0" y="-38100"/>
              <a:ext cx="2160313" cy="1494741"/>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378077" y="4298905"/>
            <a:ext cx="5499127" cy="3245485"/>
          </a:xfrm>
          <a:prstGeom prst="rect">
            <a:avLst/>
          </a:prstGeom>
        </p:spPr>
        <p:txBody>
          <a:bodyPr lIns="0" tIns="0" rIns="0" bIns="0" rtlCol="0" anchor="t">
            <a:spAutoFit/>
          </a:bodyPr>
          <a:lstStyle/>
          <a:p>
            <a:pPr algn="l">
              <a:lnSpc>
                <a:spcPts val="4339"/>
              </a:lnSpc>
            </a:pPr>
            <a:r>
              <a:rPr lang="en-US" sz="3099">
                <a:solidFill>
                  <a:srgbClr val="000000"/>
                </a:solidFill>
                <a:latin typeface="Alatsi Bold"/>
              </a:rPr>
              <a:t>Gender.</a:t>
            </a:r>
          </a:p>
          <a:p>
            <a:pPr algn="l">
              <a:lnSpc>
                <a:spcPts val="4339"/>
              </a:lnSpc>
            </a:pPr>
            <a:r>
              <a:rPr lang="en-US" sz="3099">
                <a:solidFill>
                  <a:srgbClr val="000000"/>
                </a:solidFill>
                <a:latin typeface="Alatsi Bold"/>
              </a:rPr>
              <a:t>Customer Type.</a:t>
            </a:r>
          </a:p>
          <a:p>
            <a:pPr algn="l">
              <a:lnSpc>
                <a:spcPts val="4339"/>
              </a:lnSpc>
            </a:pPr>
            <a:r>
              <a:rPr lang="en-US" sz="3099">
                <a:solidFill>
                  <a:srgbClr val="000000"/>
                </a:solidFill>
                <a:latin typeface="Alatsi Bold"/>
              </a:rPr>
              <a:t>Type of travel.</a:t>
            </a:r>
          </a:p>
          <a:p>
            <a:pPr algn="l">
              <a:lnSpc>
                <a:spcPts val="4339"/>
              </a:lnSpc>
            </a:pPr>
            <a:r>
              <a:rPr lang="en-US" sz="3099">
                <a:solidFill>
                  <a:srgbClr val="000000"/>
                </a:solidFill>
                <a:latin typeface="Alatsi Bold"/>
              </a:rPr>
              <a:t>Class.</a:t>
            </a:r>
          </a:p>
          <a:p>
            <a:pPr algn="l">
              <a:lnSpc>
                <a:spcPts val="4339"/>
              </a:lnSpc>
            </a:pPr>
            <a:r>
              <a:rPr lang="en-US" sz="3099">
                <a:solidFill>
                  <a:srgbClr val="000000"/>
                </a:solidFill>
                <a:latin typeface="Alatsi Bold"/>
              </a:rPr>
              <a:t>Satisfaction</a:t>
            </a:r>
          </a:p>
          <a:p>
            <a:pPr algn="l">
              <a:lnSpc>
                <a:spcPts val="4339"/>
              </a:lnSpc>
            </a:pPr>
            <a:endParaRPr lang="en-US" sz="3099">
              <a:solidFill>
                <a:srgbClr val="000000"/>
              </a:solidFill>
              <a:latin typeface="Alatsi Bold"/>
            </a:endParaRPr>
          </a:p>
        </p:txBody>
      </p:sp>
      <p:sp>
        <p:nvSpPr>
          <p:cNvPr id="8" name="TextBox 8"/>
          <p:cNvSpPr txBox="1"/>
          <p:nvPr/>
        </p:nvSpPr>
        <p:spPr>
          <a:xfrm>
            <a:off x="583505" y="3204191"/>
            <a:ext cx="3878232" cy="679450"/>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000000"/>
                </a:solidFill>
                <a:latin typeface="Alatsi Bold"/>
              </a:rPr>
              <a:t>Categorical</a:t>
            </a:r>
          </a:p>
        </p:txBody>
      </p:sp>
      <p:sp>
        <p:nvSpPr>
          <p:cNvPr id="9" name="Freeform 9"/>
          <p:cNvSpPr/>
          <p:nvPr/>
        </p:nvSpPr>
        <p:spPr>
          <a:xfrm>
            <a:off x="13417488" y="614217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9195559" y="2979671"/>
            <a:ext cx="8508936" cy="5549554"/>
            <a:chOff x="0" y="0"/>
            <a:chExt cx="2241037" cy="1461611"/>
          </a:xfrm>
        </p:grpSpPr>
        <p:sp>
          <p:nvSpPr>
            <p:cNvPr id="11" name="Freeform 11"/>
            <p:cNvSpPr/>
            <p:nvPr/>
          </p:nvSpPr>
          <p:spPr>
            <a:xfrm>
              <a:off x="0" y="0"/>
              <a:ext cx="2241037" cy="1461611"/>
            </a:xfrm>
            <a:custGeom>
              <a:avLst/>
              <a:gdLst/>
              <a:ahLst/>
              <a:cxnLst/>
              <a:rect l="l" t="t" r="r" b="b"/>
              <a:pathLst>
                <a:path w="2241037" h="1461611">
                  <a:moveTo>
                    <a:pt x="46403" y="0"/>
                  </a:moveTo>
                  <a:lnTo>
                    <a:pt x="2194634" y="0"/>
                  </a:lnTo>
                  <a:cubicBezTo>
                    <a:pt x="2206941" y="0"/>
                    <a:pt x="2218743" y="4889"/>
                    <a:pt x="2227446" y="13591"/>
                  </a:cubicBezTo>
                  <a:cubicBezTo>
                    <a:pt x="2236148" y="22293"/>
                    <a:pt x="2241037" y="34096"/>
                    <a:pt x="2241037" y="46403"/>
                  </a:cubicBezTo>
                  <a:lnTo>
                    <a:pt x="2241037" y="1415208"/>
                  </a:lnTo>
                  <a:cubicBezTo>
                    <a:pt x="2241037" y="1427515"/>
                    <a:pt x="2236148" y="1439318"/>
                    <a:pt x="2227446" y="1448020"/>
                  </a:cubicBezTo>
                  <a:cubicBezTo>
                    <a:pt x="2218743" y="1456722"/>
                    <a:pt x="2206941" y="1461611"/>
                    <a:pt x="2194634" y="1461611"/>
                  </a:cubicBezTo>
                  <a:lnTo>
                    <a:pt x="46403" y="1461611"/>
                  </a:lnTo>
                  <a:cubicBezTo>
                    <a:pt x="34096" y="1461611"/>
                    <a:pt x="22293" y="1456722"/>
                    <a:pt x="13591" y="1448020"/>
                  </a:cubicBezTo>
                  <a:cubicBezTo>
                    <a:pt x="4889" y="1439318"/>
                    <a:pt x="0" y="1427515"/>
                    <a:pt x="0" y="1415208"/>
                  </a:cubicBezTo>
                  <a:lnTo>
                    <a:pt x="0" y="46403"/>
                  </a:lnTo>
                  <a:cubicBezTo>
                    <a:pt x="0" y="34096"/>
                    <a:pt x="4889" y="22293"/>
                    <a:pt x="13591" y="13591"/>
                  </a:cubicBezTo>
                  <a:cubicBezTo>
                    <a:pt x="22293" y="4889"/>
                    <a:pt x="34096" y="0"/>
                    <a:pt x="46403" y="0"/>
                  </a:cubicBezTo>
                  <a:close/>
                </a:path>
              </a:pathLst>
            </a:custGeom>
            <a:solidFill>
              <a:srgbClr val="E9C7C6"/>
            </a:solidFill>
            <a:ln w="38100" cap="rnd">
              <a:solidFill>
                <a:srgbClr val="000000"/>
              </a:solidFill>
              <a:prstDash val="solid"/>
              <a:round/>
            </a:ln>
          </p:spPr>
        </p:sp>
        <p:sp>
          <p:nvSpPr>
            <p:cNvPr id="12" name="TextBox 12"/>
            <p:cNvSpPr txBox="1"/>
            <p:nvPr/>
          </p:nvSpPr>
          <p:spPr>
            <a:xfrm>
              <a:off x="0" y="-38100"/>
              <a:ext cx="2241037" cy="1499711"/>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9478670" y="4083292"/>
            <a:ext cx="7813170" cy="4875208"/>
          </a:xfrm>
          <a:prstGeom prst="rect">
            <a:avLst/>
          </a:prstGeom>
        </p:spPr>
        <p:txBody>
          <a:bodyPr lIns="0" tIns="0" rIns="0" bIns="0" rtlCol="0" anchor="t">
            <a:spAutoFit/>
          </a:bodyPr>
          <a:lstStyle/>
          <a:p>
            <a:pPr algn="l">
              <a:lnSpc>
                <a:spcPts val="3900"/>
              </a:lnSpc>
            </a:pPr>
            <a:r>
              <a:rPr lang="en-US" sz="2785">
                <a:solidFill>
                  <a:srgbClr val="000000"/>
                </a:solidFill>
                <a:latin typeface="Alatsi Bold"/>
              </a:rPr>
              <a:t>Age  - Flight Diastance - Inflight wifi service </a:t>
            </a:r>
          </a:p>
          <a:p>
            <a:pPr algn="l">
              <a:lnSpc>
                <a:spcPts val="3900"/>
              </a:lnSpc>
            </a:pPr>
            <a:r>
              <a:rPr lang="en-US" sz="2785">
                <a:solidFill>
                  <a:srgbClr val="000000"/>
                </a:solidFill>
                <a:latin typeface="Alatsi Bold"/>
              </a:rPr>
              <a:t>Departure/Arrival time convenient - Cleanliness</a:t>
            </a:r>
          </a:p>
          <a:p>
            <a:pPr algn="l">
              <a:lnSpc>
                <a:spcPts val="3900"/>
              </a:lnSpc>
            </a:pPr>
            <a:r>
              <a:rPr lang="en-US" sz="2785">
                <a:solidFill>
                  <a:srgbClr val="000000"/>
                </a:solidFill>
                <a:latin typeface="Alatsi Bold"/>
              </a:rPr>
              <a:t>Ease of Online booking - Arrival Delay in Minutes</a:t>
            </a:r>
          </a:p>
          <a:p>
            <a:pPr algn="l">
              <a:lnSpc>
                <a:spcPts val="3900"/>
              </a:lnSpc>
            </a:pPr>
            <a:r>
              <a:rPr lang="en-US" sz="2785">
                <a:solidFill>
                  <a:srgbClr val="000000"/>
                </a:solidFill>
                <a:latin typeface="Alatsi Bold"/>
              </a:rPr>
              <a:t>Gate location  - Food and drink - Online boarding    Seat comfort - Inflight entertainment </a:t>
            </a:r>
          </a:p>
          <a:p>
            <a:pPr algn="l">
              <a:lnSpc>
                <a:spcPts val="3900"/>
              </a:lnSpc>
            </a:pPr>
            <a:r>
              <a:rPr lang="en-US" sz="2785">
                <a:solidFill>
                  <a:srgbClr val="000000"/>
                </a:solidFill>
                <a:latin typeface="Alatsi Bold"/>
              </a:rPr>
              <a:t> On-board service  - Leg room service - Baggage handling - Checkin service  Inflight service </a:t>
            </a:r>
          </a:p>
          <a:p>
            <a:pPr algn="l">
              <a:lnSpc>
                <a:spcPts val="3900"/>
              </a:lnSpc>
            </a:pPr>
            <a:r>
              <a:rPr lang="en-US" sz="2785">
                <a:solidFill>
                  <a:srgbClr val="000000"/>
                </a:solidFill>
                <a:latin typeface="Alatsi Bold"/>
              </a:rPr>
              <a:t>Departure Delay in Minutes </a:t>
            </a:r>
          </a:p>
          <a:p>
            <a:pPr algn="l">
              <a:lnSpc>
                <a:spcPts val="3900"/>
              </a:lnSpc>
            </a:pPr>
            <a:r>
              <a:rPr lang="en-US" sz="2785">
                <a:solidFill>
                  <a:srgbClr val="000000"/>
                </a:solidFill>
                <a:latin typeface="Alatsi Bold"/>
              </a:rPr>
              <a:t> </a:t>
            </a:r>
          </a:p>
          <a:p>
            <a:pPr algn="l">
              <a:lnSpc>
                <a:spcPts val="3900"/>
              </a:lnSpc>
            </a:pPr>
            <a:endParaRPr lang="en-US" sz="2785">
              <a:solidFill>
                <a:srgbClr val="000000"/>
              </a:solidFill>
              <a:latin typeface="Alatsi Bold"/>
            </a:endParaRPr>
          </a:p>
        </p:txBody>
      </p:sp>
      <p:sp>
        <p:nvSpPr>
          <p:cNvPr id="14" name="TextBox 14"/>
          <p:cNvSpPr txBox="1"/>
          <p:nvPr/>
        </p:nvSpPr>
        <p:spPr>
          <a:xfrm>
            <a:off x="9005017" y="3204191"/>
            <a:ext cx="3878232" cy="679450"/>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000000"/>
                </a:solidFill>
                <a:latin typeface="Alatsi Bold"/>
              </a:rPr>
              <a:t>Numerical</a:t>
            </a:r>
          </a:p>
        </p:txBody>
      </p:sp>
      <p:sp>
        <p:nvSpPr>
          <p:cNvPr id="15" name="AutoShape 15"/>
          <p:cNvSpPr/>
          <p:nvPr/>
        </p:nvSpPr>
        <p:spPr>
          <a:xfrm>
            <a:off x="-254016" y="9357192"/>
            <a:ext cx="7105264" cy="19050"/>
          </a:xfrm>
          <a:prstGeom prst="line">
            <a:avLst/>
          </a:prstGeom>
          <a:ln w="114300" cap="flat">
            <a:solidFill>
              <a:srgbClr val="9FC3D0"/>
            </a:solidFill>
            <a:prstDash val="solid"/>
            <a:headEnd type="none" w="sm" len="sm"/>
            <a:tailEnd type="none" w="sm" len="sm"/>
          </a:ln>
        </p:spPr>
      </p:sp>
      <p:sp>
        <p:nvSpPr>
          <p:cNvPr id="16" name="AutoShape 16"/>
          <p:cNvSpPr/>
          <p:nvPr/>
        </p:nvSpPr>
        <p:spPr>
          <a:xfrm>
            <a:off x="11436752" y="9357192"/>
            <a:ext cx="7105264" cy="19050"/>
          </a:xfrm>
          <a:prstGeom prst="line">
            <a:avLst/>
          </a:prstGeom>
          <a:ln w="114300" cap="flat">
            <a:solidFill>
              <a:srgbClr val="9FC3D0"/>
            </a:solidFill>
            <a:prstDash val="solid"/>
            <a:headEnd type="none" w="sm" len="sm"/>
            <a:tailEnd type="none" w="sm" len="sm"/>
          </a:ln>
        </p:spPr>
      </p:sp>
      <p:grpSp>
        <p:nvGrpSpPr>
          <p:cNvPr id="17" name="Group 17"/>
          <p:cNvGrpSpPr/>
          <p:nvPr/>
        </p:nvGrpSpPr>
        <p:grpSpPr>
          <a:xfrm>
            <a:off x="15859155" y="0"/>
            <a:ext cx="1562612" cy="1673225"/>
            <a:chOff x="0" y="0"/>
            <a:chExt cx="2083482" cy="2230967"/>
          </a:xfrm>
        </p:grpSpPr>
        <p:grpSp>
          <p:nvGrpSpPr>
            <p:cNvPr id="18" name="Group 18"/>
            <p:cNvGrpSpPr/>
            <p:nvPr/>
          </p:nvGrpSpPr>
          <p:grpSpPr>
            <a:xfrm>
              <a:off x="75599" y="0"/>
              <a:ext cx="1932284" cy="2230967"/>
              <a:chOff x="0" y="0"/>
              <a:chExt cx="703982" cy="812800"/>
            </a:xfrm>
          </p:grpSpPr>
          <p:sp>
            <p:nvSpPr>
              <p:cNvPr id="19" name="Freeform 1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20" name="TextBox 2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6</a:t>
              </a:r>
            </a:p>
          </p:txBody>
        </p:sp>
      </p:grpSp>
      <p:sp>
        <p:nvSpPr>
          <p:cNvPr id="22" name="Freeform 22"/>
          <p:cNvSpPr/>
          <p:nvPr/>
        </p:nvSpPr>
        <p:spPr>
          <a:xfrm>
            <a:off x="-2243137"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58591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7</a:t>
              </a:r>
            </a:p>
          </p:txBody>
        </p:sp>
      </p:grpSp>
      <p:sp>
        <p:nvSpPr>
          <p:cNvPr id="7" name="Freeform 7"/>
          <p:cNvSpPr/>
          <p:nvPr/>
        </p:nvSpPr>
        <p:spPr>
          <a:xfrm>
            <a:off x="343008" y="2793921"/>
            <a:ext cx="8381113" cy="2556950"/>
          </a:xfrm>
          <a:custGeom>
            <a:avLst/>
            <a:gdLst/>
            <a:ahLst/>
            <a:cxnLst/>
            <a:rect l="l" t="t" r="r" b="b"/>
            <a:pathLst>
              <a:path w="8381113" h="2556950">
                <a:moveTo>
                  <a:pt x="0" y="0"/>
                </a:moveTo>
                <a:lnTo>
                  <a:pt x="8381114" y="0"/>
                </a:lnTo>
                <a:lnTo>
                  <a:pt x="8381114" y="2556950"/>
                </a:lnTo>
                <a:lnTo>
                  <a:pt x="0" y="2556950"/>
                </a:lnTo>
                <a:lnTo>
                  <a:pt x="0" y="0"/>
                </a:lnTo>
                <a:close/>
              </a:path>
            </a:pathLst>
          </a:custGeom>
          <a:blipFill>
            <a:blip r:embed="rId2"/>
            <a:stretch>
              <a:fillRect/>
            </a:stretch>
          </a:blipFill>
        </p:spPr>
      </p:sp>
      <p:sp>
        <p:nvSpPr>
          <p:cNvPr id="8" name="Freeform 8"/>
          <p:cNvSpPr/>
          <p:nvPr/>
        </p:nvSpPr>
        <p:spPr>
          <a:xfrm>
            <a:off x="343008" y="5179511"/>
            <a:ext cx="8381113" cy="2663355"/>
          </a:xfrm>
          <a:custGeom>
            <a:avLst/>
            <a:gdLst/>
            <a:ahLst/>
            <a:cxnLst/>
            <a:rect l="l" t="t" r="r" b="b"/>
            <a:pathLst>
              <a:path w="8381113" h="2663355">
                <a:moveTo>
                  <a:pt x="0" y="0"/>
                </a:moveTo>
                <a:lnTo>
                  <a:pt x="8381114" y="0"/>
                </a:lnTo>
                <a:lnTo>
                  <a:pt x="8381114" y="2663356"/>
                </a:lnTo>
                <a:lnTo>
                  <a:pt x="0" y="2663356"/>
                </a:lnTo>
                <a:lnTo>
                  <a:pt x="0" y="0"/>
                </a:lnTo>
                <a:close/>
              </a:path>
            </a:pathLst>
          </a:custGeom>
          <a:blipFill>
            <a:blip r:embed="rId3"/>
            <a:stretch>
              <a:fillRect/>
            </a:stretch>
          </a:blipFill>
        </p:spPr>
      </p:sp>
      <p:sp>
        <p:nvSpPr>
          <p:cNvPr id="9" name="Freeform 9"/>
          <p:cNvSpPr/>
          <p:nvPr/>
        </p:nvSpPr>
        <p:spPr>
          <a:xfrm>
            <a:off x="592066" y="7842867"/>
            <a:ext cx="8132055" cy="2716379"/>
          </a:xfrm>
          <a:custGeom>
            <a:avLst/>
            <a:gdLst/>
            <a:ahLst/>
            <a:cxnLst/>
            <a:rect l="l" t="t" r="r" b="b"/>
            <a:pathLst>
              <a:path w="8132055" h="2716379">
                <a:moveTo>
                  <a:pt x="0" y="0"/>
                </a:moveTo>
                <a:lnTo>
                  <a:pt x="8132056" y="0"/>
                </a:lnTo>
                <a:lnTo>
                  <a:pt x="8132056" y="2716379"/>
                </a:lnTo>
                <a:lnTo>
                  <a:pt x="0" y="2716379"/>
                </a:lnTo>
                <a:lnTo>
                  <a:pt x="0" y="0"/>
                </a:lnTo>
                <a:close/>
              </a:path>
            </a:pathLst>
          </a:custGeom>
          <a:blipFill>
            <a:blip r:embed="rId4"/>
            <a:stretch>
              <a:fillRect t="-2462" b="-2462"/>
            </a:stretch>
          </a:blipFill>
        </p:spPr>
      </p:sp>
      <p:sp>
        <p:nvSpPr>
          <p:cNvPr id="10" name="Freeform 10"/>
          <p:cNvSpPr/>
          <p:nvPr/>
        </p:nvSpPr>
        <p:spPr>
          <a:xfrm>
            <a:off x="9151911" y="2731128"/>
            <a:ext cx="7666463" cy="2705810"/>
          </a:xfrm>
          <a:custGeom>
            <a:avLst/>
            <a:gdLst/>
            <a:ahLst/>
            <a:cxnLst/>
            <a:rect l="l" t="t" r="r" b="b"/>
            <a:pathLst>
              <a:path w="7666463" h="2705810">
                <a:moveTo>
                  <a:pt x="0" y="0"/>
                </a:moveTo>
                <a:lnTo>
                  <a:pt x="7666463" y="0"/>
                </a:lnTo>
                <a:lnTo>
                  <a:pt x="7666463" y="2705811"/>
                </a:lnTo>
                <a:lnTo>
                  <a:pt x="0" y="2705811"/>
                </a:lnTo>
                <a:lnTo>
                  <a:pt x="0" y="0"/>
                </a:lnTo>
                <a:close/>
              </a:path>
            </a:pathLst>
          </a:custGeom>
          <a:blipFill>
            <a:blip r:embed="rId5"/>
            <a:stretch>
              <a:fillRect/>
            </a:stretch>
          </a:blipFill>
        </p:spPr>
      </p:sp>
      <p:sp>
        <p:nvSpPr>
          <p:cNvPr id="11" name="Freeform 11"/>
          <p:cNvSpPr/>
          <p:nvPr/>
        </p:nvSpPr>
        <p:spPr>
          <a:xfrm>
            <a:off x="9151911" y="5350871"/>
            <a:ext cx="7666463" cy="2717227"/>
          </a:xfrm>
          <a:custGeom>
            <a:avLst/>
            <a:gdLst/>
            <a:ahLst/>
            <a:cxnLst/>
            <a:rect l="l" t="t" r="r" b="b"/>
            <a:pathLst>
              <a:path w="7666463" h="2717227">
                <a:moveTo>
                  <a:pt x="0" y="0"/>
                </a:moveTo>
                <a:lnTo>
                  <a:pt x="7666463" y="0"/>
                </a:lnTo>
                <a:lnTo>
                  <a:pt x="7666463" y="2717227"/>
                </a:lnTo>
                <a:lnTo>
                  <a:pt x="0" y="2717227"/>
                </a:lnTo>
                <a:lnTo>
                  <a:pt x="0" y="0"/>
                </a:lnTo>
                <a:close/>
              </a:path>
            </a:pathLst>
          </a:custGeom>
          <a:blipFill>
            <a:blip r:embed="rId6"/>
            <a:stretch>
              <a:fillRect/>
            </a:stretch>
          </a:blipFill>
        </p:spPr>
      </p:sp>
      <p:sp>
        <p:nvSpPr>
          <p:cNvPr id="12" name="Freeform 12"/>
          <p:cNvSpPr/>
          <p:nvPr/>
        </p:nvSpPr>
        <p:spPr>
          <a:xfrm>
            <a:off x="9151911" y="8068098"/>
            <a:ext cx="7686005" cy="2731838"/>
          </a:xfrm>
          <a:custGeom>
            <a:avLst/>
            <a:gdLst/>
            <a:ahLst/>
            <a:cxnLst/>
            <a:rect l="l" t="t" r="r" b="b"/>
            <a:pathLst>
              <a:path w="7686005" h="2731838">
                <a:moveTo>
                  <a:pt x="0" y="0"/>
                </a:moveTo>
                <a:lnTo>
                  <a:pt x="7686005" y="0"/>
                </a:lnTo>
                <a:lnTo>
                  <a:pt x="7686005" y="2731839"/>
                </a:lnTo>
                <a:lnTo>
                  <a:pt x="0" y="2731839"/>
                </a:lnTo>
                <a:lnTo>
                  <a:pt x="0" y="0"/>
                </a:lnTo>
                <a:close/>
              </a:path>
            </a:pathLst>
          </a:custGeom>
          <a:blipFill>
            <a:blip r:embed="rId7"/>
            <a:stretch>
              <a:fillRect/>
            </a:stretch>
          </a:blipFill>
        </p:spPr>
      </p:sp>
      <p:sp>
        <p:nvSpPr>
          <p:cNvPr id="13" name="TextBox 13"/>
          <p:cNvSpPr txBox="1"/>
          <p:nvPr/>
        </p:nvSpPr>
        <p:spPr>
          <a:xfrm>
            <a:off x="348008" y="1220107"/>
            <a:ext cx="14705320" cy="146544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(1)  Univariate Analysis:</a:t>
            </a:r>
          </a:p>
          <a:p>
            <a:pPr marL="902546" lvl="1" indent="-451273" algn="l">
              <a:lnSpc>
                <a:spcPts val="5852"/>
              </a:lnSpc>
              <a:buFont typeface="Arial"/>
              <a:buChar char="•"/>
            </a:pPr>
            <a:r>
              <a:rPr lang="en-US" sz="4180">
                <a:solidFill>
                  <a:srgbClr val="000000"/>
                </a:solidFill>
                <a:latin typeface="Alatsi Bold"/>
              </a:rPr>
              <a:t>Pie charts for categorical variables:</a:t>
            </a:r>
          </a:p>
        </p:txBody>
      </p:sp>
      <p:sp>
        <p:nvSpPr>
          <p:cNvPr id="14" name="TextBox 14"/>
          <p:cNvSpPr txBox="1"/>
          <p:nvPr/>
        </p:nvSpPr>
        <p:spPr>
          <a:xfrm>
            <a:off x="2134102" y="30162"/>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58591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8</a:t>
              </a:r>
            </a:p>
          </p:txBody>
        </p:sp>
      </p:grpSp>
      <p:sp>
        <p:nvSpPr>
          <p:cNvPr id="7" name="Freeform 7"/>
          <p:cNvSpPr/>
          <p:nvPr/>
        </p:nvSpPr>
        <p:spPr>
          <a:xfrm>
            <a:off x="510475" y="4675243"/>
            <a:ext cx="16911292" cy="4161995"/>
          </a:xfrm>
          <a:custGeom>
            <a:avLst/>
            <a:gdLst/>
            <a:ahLst/>
            <a:cxnLst/>
            <a:rect l="l" t="t" r="r" b="b"/>
            <a:pathLst>
              <a:path w="16911292" h="4161995">
                <a:moveTo>
                  <a:pt x="0" y="0"/>
                </a:moveTo>
                <a:lnTo>
                  <a:pt x="16911292" y="0"/>
                </a:lnTo>
                <a:lnTo>
                  <a:pt x="16911292" y="4161996"/>
                </a:lnTo>
                <a:lnTo>
                  <a:pt x="0" y="4161996"/>
                </a:lnTo>
                <a:lnTo>
                  <a:pt x="0" y="0"/>
                </a:lnTo>
                <a:close/>
              </a:path>
            </a:pathLst>
          </a:custGeom>
          <a:blipFill>
            <a:blip r:embed="rId2"/>
            <a:stretch>
              <a:fillRect/>
            </a:stretch>
          </a:blipFill>
        </p:spPr>
      </p:sp>
      <p:sp>
        <p:nvSpPr>
          <p:cNvPr id="8" name="TextBox 8"/>
          <p:cNvSpPr txBox="1"/>
          <p:nvPr/>
        </p:nvSpPr>
        <p:spPr>
          <a:xfrm>
            <a:off x="510475" y="2610954"/>
            <a:ext cx="14705320" cy="146544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(1)  Univariate Analysis:</a:t>
            </a:r>
          </a:p>
          <a:p>
            <a:pPr marL="902546" lvl="1" indent="-451273" algn="l">
              <a:lnSpc>
                <a:spcPts val="5852"/>
              </a:lnSpc>
              <a:buFont typeface="Arial"/>
              <a:buChar char="•"/>
            </a:pPr>
            <a:r>
              <a:rPr lang="en-US" sz="4180">
                <a:solidFill>
                  <a:srgbClr val="000000"/>
                </a:solidFill>
                <a:latin typeface="Alatsi Bold"/>
              </a:rPr>
              <a:t>Histograms for numerical variables:</a:t>
            </a:r>
          </a:p>
        </p:txBody>
      </p:sp>
      <p:sp>
        <p:nvSpPr>
          <p:cNvPr id="9" name="TextBox 9"/>
          <p:cNvSpPr txBox="1"/>
          <p:nvPr/>
        </p:nvSpPr>
        <p:spPr>
          <a:xfrm>
            <a:off x="2035756"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3413</Words>
  <Application>Microsoft Office PowerPoint</Application>
  <PresentationFormat>Custom</PresentationFormat>
  <Paragraphs>371</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Open Sans Bold</vt:lpstr>
      <vt:lpstr>Alatsi Bold</vt:lpstr>
      <vt:lpstr>Arial</vt:lpstr>
      <vt:lpstr>Calibri</vt:lpstr>
      <vt:lpstr>Alatsi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passenger Satisfaction</dc:title>
  <cp:lastModifiedBy>heba ashraf</cp:lastModifiedBy>
  <cp:revision>2</cp:revision>
  <dcterms:created xsi:type="dcterms:W3CDTF">2006-08-16T00:00:00Z</dcterms:created>
  <dcterms:modified xsi:type="dcterms:W3CDTF">2024-05-09T19:44:21Z</dcterms:modified>
  <dc:identifier>DAGEfCY9wRM</dc:identifier>
</cp:coreProperties>
</file>